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7010400" cy="9296400"/>
  <p:embeddedFontLst>
    <p:embeddedFont>
      <p:font typeface="Lato" panose="020B0604020202020204" charset="0"/>
      <p:regular r:id="rId57"/>
      <p:bold r:id="rId58"/>
      <p:italic r:id="rId59"/>
      <p:boldItalic r:id="rId60"/>
    </p:embeddedFont>
    <p:embeddedFont>
      <p:font typeface="Raleway" panose="020B060402020202020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917F39-9462-4C6C-8DA6-D244D5FE0388}">
  <a:tblStyle styleId="{C6917F39-9462-4C6C-8DA6-D244D5FE03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88" autoAdjust="0"/>
  </p:normalViewPr>
  <p:slideViewPr>
    <p:cSldViewPr snapToGrid="0">
      <p:cViewPr varScale="1">
        <p:scale>
          <a:sx n="119" d="100"/>
          <a:sy n="119" d="100"/>
        </p:scale>
        <p:origin x="137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5ztpZq4kPRo"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youtube.com/watch?v=aDM8h4sl3Ng" TargetMode="External"/><Relationship Id="rId4" Type="http://schemas.openxmlformats.org/officeDocument/2006/relationships/hyperlink" Target="https://www.youtube.com/watch?v=QZmM4YeSu8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w.com/article/2006/06/16/did-red-hot-chili-peppers-copy-tom-petty/"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rollingstone.com/music/music-news/tom-petty-doubts-chili-peppers-similarity-had-negative-intent-98814/"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journalism.org/2019/06/05/many-americans-say-made-up-news-is-a-critical-problem-that-needs-to-be-fixe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journalism.org/2019/06/05/political-leaders-activists-viewed-as-prolific-creators-of-made-up-news-journalists-seen-as-the-ones-to-fix-i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ZzChEsxjH8I&amp;feature=youtu.be"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psychologicalscience.org/uncategorized/myth-eyewitness-testimony-is-the-best-kind-of-evidence.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psychologicalscience.org/uncategorized/myth-eyewitness-testimony-is-the-best-kind-of-evidence.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psychologicalscience.org/uncategorized/myth-eyewitness-testimony-is-the-best-kind-of-evidence.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psychologicalscience.org/uncategorized/myth-eyewitness-testimony-is-the-best-kind-of-evidence.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psychologicalscience.org/uncategorized/myth-eyewitness-testimony-is-the-best-kind-of-evidence.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97287878f_0_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97287878f_0_2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97287878f_0_1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97287878f_0_19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97287878f_0_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97287878f_0_5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u="sng">
                <a:solidFill>
                  <a:schemeClr val="hlink"/>
                </a:solidFill>
                <a:hlinkClick r:id="rId3"/>
              </a:rPr>
              <a:t>https://www.youtube.com/watch?v=5ztpZq4kPRo</a:t>
            </a:r>
            <a:endParaRPr/>
          </a:p>
          <a:p>
            <a:pPr marL="0" indent="0">
              <a:buNone/>
            </a:pPr>
            <a:r>
              <a:rPr lang="en" u="sng">
                <a:solidFill>
                  <a:schemeClr val="hlink"/>
                </a:solidFill>
                <a:hlinkClick r:id="rId4"/>
              </a:rPr>
              <a:t>https://www.youtube.com/watch?v=QZmM4YeSu8g</a:t>
            </a:r>
            <a:endParaRPr/>
          </a:p>
          <a:p>
            <a:pPr marL="0" indent="0">
              <a:buNone/>
            </a:pPr>
            <a:r>
              <a:rPr lang="en" u="sng">
                <a:solidFill>
                  <a:schemeClr val="hlink"/>
                </a:solidFill>
                <a:hlinkClick r:id="rId5"/>
              </a:rPr>
              <a:t>https://www.youtube.com/watch?v=aDM8h4sl3Ng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97287878f_0_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97287878f_0_3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97287878f_0_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97287878f_0_3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US" dirty="0" smtClean="0">
                <a:hlinkClick r:id="rId3"/>
              </a:rPr>
              <a:t>https://ew.com/article/2006/06/16/did-red-hot-chili-peppers-copy-tom-petty/</a:t>
            </a:r>
            <a:endParaRPr lang="en-US" dirty="0" smtClean="0"/>
          </a:p>
          <a:p>
            <a:pPr marL="0" indent="0">
              <a:buNone/>
            </a:pPr>
            <a:r>
              <a:rPr lang="en-US" dirty="0" smtClean="0">
                <a:hlinkClick r:id="rId4"/>
              </a:rPr>
              <a:t>https://www.rollingstone.com/music/music-news/tom-petty-doubts-chili-peppers-similarity-had-negative-intent-98814/</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97287878f_0_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97287878f_0_4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-mechanisms that are responsible for source memory also involved in creating memory generally</a:t>
            </a:r>
            <a:endParaRPr/>
          </a:p>
          <a:p>
            <a:pPr marL="0" indent="0">
              <a:buNone/>
            </a:pPr>
            <a:r>
              <a:rPr lang="en"/>
              <a:t>-war of the ghosts story: the original story, plus details from similar stories they’ve heard about their own culture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97287878f_0_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97287878f_0_8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-acquisition part of the expt: subjects read a number of made-up nonfamous names</a:t>
            </a:r>
            <a:endParaRPr/>
          </a:p>
          <a:p>
            <a:pPr marL="0" indent="0">
              <a:buNone/>
            </a:pPr>
            <a:r>
              <a:rPr lang="en"/>
              <a:t>-immediate test group: subs tested immediately after seeing the list of nonfamous names</a:t>
            </a:r>
            <a:endParaRPr/>
          </a:p>
          <a:p>
            <a:pPr marL="0" indent="0">
              <a:buNone/>
            </a:pPr>
            <a:r>
              <a:rPr lang="en"/>
              <a:t>-told to pick out the names of famous people from a list containing !) the nonfamous names they had just seen; 2) new nonfamous names they had never seen before; 3) famous names</a:t>
            </a:r>
            <a:endParaRPr/>
          </a:p>
          <a:p>
            <a:pPr marL="0" indent="0">
              <a:buNone/>
            </a:pPr>
            <a:r>
              <a:rPr lang="en"/>
              <a:t>-before the test, told that all the names they had seen were nonfamous</a:t>
            </a:r>
            <a:endParaRPr/>
          </a:p>
          <a:p>
            <a:pPr marL="0" indent="0">
              <a:buNone/>
            </a:pPr>
            <a:r>
              <a:rPr lang="en"/>
              <a:t>-W/ immediate test, correctly identified most of the old nonfamous names as being nonfamous</a:t>
            </a:r>
            <a:endParaRPr/>
          </a:p>
          <a:p>
            <a:pPr marL="0" indent="0">
              <a:buNone/>
            </a:pPr>
            <a:r>
              <a:rPr lang="en"/>
              <a:t>-But with the delayed test group, 24 h after first seeing the names (after also being told the names they had seen were nonfamous).... Now subs identify the old nonfamous names as being famous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97287878f_0_9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97287878f_0_9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97287878f_1_10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97287878f_1_10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97287878f_0_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97287878f_0_4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97287878f_1_1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97287878f_1_11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97287878f_0_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97287878f_0_6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97287878f_0_20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97287878f_0_20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97287878f_0_20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97287878f_0_20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-sequence of slides showing man stealing money and computer</a:t>
            </a:r>
            <a:endParaRPr/>
          </a:p>
          <a:p>
            <a:pPr marL="0" indent="0">
              <a:buNone/>
            </a:pPr>
            <a:r>
              <a:rPr lang="en"/>
              <a:t>-presentation narrated by female speaker who described what was happening as slides shown</a:t>
            </a:r>
            <a:endParaRPr/>
          </a:p>
          <a:p>
            <a:pPr marL="0" indent="0">
              <a:buNone/>
            </a:pPr>
            <a:endParaRPr/>
          </a:p>
          <a:p>
            <a:pPr marL="0" indent="0">
              <a:buNone/>
            </a:pPr>
            <a:r>
              <a:rPr lang="en"/>
              <a:t>-then divided into 2 groups…</a:t>
            </a:r>
            <a:endParaRPr/>
          </a:p>
          <a:p>
            <a:pPr marL="0" indent="0">
              <a:buNone/>
            </a:pPr>
            <a:r>
              <a:rPr lang="en"/>
              <a:t>-difficult condition heard a misleading narrative after seeing presentation… narrative read by the same female speaker (e.g., saw Folgers coffee, but narrative said coffee was MAxwell house). Brought back for memory test 2 days later</a:t>
            </a:r>
            <a:endParaRPr/>
          </a:p>
          <a:p>
            <a:pPr marL="0" indent="0">
              <a:buNone/>
            </a:pPr>
            <a:r>
              <a:rPr lang="en"/>
              <a:t>-easy condition: same misleading story, but delayed for 2 days, right before memory test; also told by male narrator.</a:t>
            </a:r>
            <a:endParaRPr/>
          </a:p>
          <a:p>
            <a:pPr marL="0" indent="0">
              <a:buNone/>
            </a:pPr>
            <a:r>
              <a:rPr lang="en"/>
              <a:t>-Both groups told to ignore information presented in the narrative</a:t>
            </a:r>
            <a:endParaRPr/>
          </a:p>
          <a:p>
            <a:pPr marL="0" indent="0">
              <a:buNone/>
            </a:pPr>
            <a:r>
              <a:rPr lang="en"/>
              <a:t>-difficult condition: easy to confuse the information (same narrator), occurred right each other</a:t>
            </a:r>
            <a:endParaRPr/>
          </a:p>
          <a:p>
            <a:pPr marL="0" indent="0">
              <a:buNone/>
            </a:pPr>
            <a:r>
              <a:rPr lang="en"/>
              <a:t>-27% MPI = responses corresponding to incorrect info from the misleading narrative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97287878f_0_2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97287878f_0_21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-like the get lost in the shopping mall incident</a:t>
            </a:r>
            <a:endParaRPr dirty="0"/>
          </a:p>
          <a:p>
            <a:pPr marL="0" indent="0">
              <a:buNone/>
            </a:pPr>
            <a:r>
              <a:rPr lang="en" dirty="0"/>
              <a:t>-like the hot air balloon video; cycling back here to yesterday’s discussion</a:t>
            </a:r>
            <a:endParaRPr dirty="0"/>
          </a:p>
          <a:p>
            <a:pPr marL="0" indent="0">
              <a:buNone/>
            </a:pPr>
            <a:r>
              <a:rPr lang="en" dirty="0"/>
              <a:t>-like fictional first memories </a:t>
            </a:r>
            <a:r>
              <a:rPr lang="en" dirty="0" smtClean="0"/>
              <a:t>example</a:t>
            </a:r>
          </a:p>
          <a:p>
            <a:pPr marL="0" indent="0">
              <a:buNone/>
            </a:pPr>
            <a:r>
              <a:rPr lang="en" dirty="0" smtClean="0"/>
              <a:t>-like shaw and porter (2015)</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b5bb3ba9d_0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b5bb3ba9d_0_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u="sng">
                <a:solidFill>
                  <a:schemeClr val="hlink"/>
                </a:solidFill>
                <a:hlinkClick r:id="rId3"/>
              </a:rPr>
              <a:t>https://www.journalism.org/2019/06/05/many-americans-say-made-up-news-is-a-critical-problem-that-needs-to-be-fixed/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b5bb3ba9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b5bb3ba9d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u="sng">
                <a:solidFill>
                  <a:schemeClr val="hlink"/>
                </a:solidFill>
                <a:hlinkClick r:id="rId3"/>
              </a:rPr>
              <a:t>https://www.journalism.org/2019/06/05/political-leaders-activists-viewed-as-prolific-creators-of-made-up-news-journalists-seen-as-the-ones-to-fix-it/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97287878f_0_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97287878f_0_9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97287878f_0_19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97287878f_0_19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97287878f_0_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97287878f_0_7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lnSpc>
                <a:spcPct val="115000"/>
              </a:lnSpc>
              <a:buClr>
                <a:schemeClr val="dk1"/>
              </a:buClr>
              <a:buNone/>
            </a:pPr>
            <a:endParaRPr sz="1800">
              <a:latin typeface="Calibri"/>
              <a:ea typeface="Calibri"/>
              <a:cs typeface="Calibri"/>
              <a:sym typeface="Calibri"/>
            </a:endParaRPr>
          </a:p>
          <a:p>
            <a:pPr marL="0" indent="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97287878f_1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97287878f_1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u="sng" dirty="0">
                <a:solidFill>
                  <a:schemeClr val="hlink"/>
                </a:solidFill>
                <a:hlinkClick r:id="rId3"/>
              </a:rPr>
              <a:t>https://www.youtube.com/watch?v=ZzChEsxjH8I&amp;feature=youtu.be</a:t>
            </a:r>
            <a:endParaRPr dirty="0"/>
          </a:p>
          <a:p>
            <a:pPr marL="0" indent="0">
              <a:buNone/>
            </a:pPr>
            <a:r>
              <a:rPr lang="en" u="sng" dirty="0">
                <a:solidFill>
                  <a:schemeClr val="hlink"/>
                </a:solidFill>
                <a:hlinkClick r:id="rId4"/>
              </a:rPr>
              <a:t>https://www.psychologicalscience.org/uncategorized/myth-eyewitness-testimony-is-the-best-kind-of-evidence.html</a:t>
            </a:r>
            <a:r>
              <a:rPr lang="en" dirty="0"/>
              <a:t> - Activity 2; this is a combination of misleading post-event information + false memory + eyewitness </a:t>
            </a:r>
            <a:r>
              <a:rPr lang="en" dirty="0" smtClean="0"/>
              <a:t>memory</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97287878f_1_1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97287878f_1_11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98170533f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98170533f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97287878f_1_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97287878f_1_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C</a:t>
            </a:r>
            <a:endParaRPr/>
          </a:p>
          <a:p>
            <a:pPr marL="0" indent="0">
              <a:buNone/>
            </a:pPr>
            <a:r>
              <a:rPr lang="en" u="sng">
                <a:solidFill>
                  <a:schemeClr val="hlink"/>
                </a:solidFill>
                <a:hlinkClick r:id="rId3"/>
              </a:rPr>
              <a:t>https://www.psychologicalscience.org/uncategorized/myth-eyewitness-testimony-is-the-best-kind-of-evidence.html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97287878f_1_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97287878f_1_1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A</a:t>
            </a:r>
            <a:endParaRPr/>
          </a:p>
          <a:p>
            <a:pPr marL="0" indent="0">
              <a:buNone/>
            </a:pPr>
            <a:r>
              <a:rPr lang="en" u="sng">
                <a:solidFill>
                  <a:schemeClr val="hlink"/>
                </a:solidFill>
                <a:hlinkClick r:id="rId3"/>
              </a:rPr>
              <a:t>https://www.psychologicalscience.org/uncategorized/myth-eyewitness-testimony-is-the-best-kind-of-evidence.html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97287878f_1_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97287878f_1_1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D</a:t>
            </a:r>
            <a:endParaRPr/>
          </a:p>
          <a:p>
            <a:pPr marL="0" indent="0">
              <a:buNone/>
            </a:pPr>
            <a:r>
              <a:rPr lang="en" u="sng">
                <a:solidFill>
                  <a:schemeClr val="hlink"/>
                </a:solidFill>
                <a:hlinkClick r:id="rId3"/>
              </a:rPr>
              <a:t>https://www.psychologicalscience.org/uncategorized/myth-eyewitness-testimony-is-the-best-kind-of-evidence.html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97287878f_1_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97287878f_1_2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A</a:t>
            </a:r>
            <a:endParaRPr/>
          </a:p>
          <a:p>
            <a:pPr marL="0" indent="0">
              <a:buNone/>
            </a:pPr>
            <a:r>
              <a:rPr lang="en" u="sng">
                <a:solidFill>
                  <a:schemeClr val="hlink"/>
                </a:solidFill>
                <a:hlinkClick r:id="rId3"/>
              </a:rPr>
              <a:t>https://www.psychologicalscience.org/uncategorized/myth-eyewitness-testimony-is-the-best-kind-of-evidence.html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97287878f_0_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97287878f_0_7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97287878f_1_2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97287878f_1_21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97287878f_1_2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97287878f_1_23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97287878f_1_2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597287878f_1_24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97287878f_1_2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97287878f_1_24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-one thing I wonder is how this interacts w/ stuff on </a:t>
            </a:r>
            <a:r>
              <a:rPr lang="en" dirty="0" smtClean="0"/>
              <a:t>confirmation bias</a:t>
            </a:r>
            <a:endParaRPr dirty="0"/>
          </a:p>
          <a:p>
            <a:pPr marL="0" indent="0">
              <a:buNone/>
            </a:pPr>
            <a:r>
              <a:rPr lang="en" dirty="0"/>
              <a:t>-spreading false news because you want it to be </a:t>
            </a:r>
            <a:r>
              <a:rPr lang="en" dirty="0" smtClean="0"/>
              <a:t>true, not just because it’s novel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97287878f_1_1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97287878f_1_12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97287878f_1_3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97287878f_1_35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97287878f_1_3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97287878f_1_34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97287878f_1_3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97287878f_1_33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97287878f_1_3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97287878f_1_34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b5cfecc71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b5cfecc71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97287878f_1_2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97287878f_1_25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97287878f_1_2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97287878f_1_22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97287878f_1_2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97287878f_1_22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97287878f_0_2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97287878f_0_22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97287878f_0_3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97287878f_0_31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97287878f_1_1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97287878f_1_12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97287878f_0_3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97287878f_0_32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97287878f_0_3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97287878f_0_32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97287878f_0_3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97287878f_0_33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97287878f_0_33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97287878f_0_33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97287878f_0_3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97287878f_0_31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97287878f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97287878f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Memory can be modified or created by suggestion…</a:t>
            </a:r>
            <a:endParaRPr/>
          </a:p>
          <a:p>
            <a:pPr marL="0" indent="0">
              <a:buNone/>
            </a:pPr>
            <a:r>
              <a:rPr lang="en"/>
              <a:t>Call back to “Buying Attention” podcast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97287878f_0_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97287878f_0_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97287878f_0_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97287878f_0_1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dirty="0"/>
              <a:t>Difference is stop vs. yield sign</a:t>
            </a:r>
            <a:endParaRPr dirty="0"/>
          </a:p>
          <a:p>
            <a:pPr marL="0" indent="0">
              <a:buNone/>
            </a:pPr>
            <a:endParaRPr dirty="0"/>
          </a:p>
          <a:p>
            <a:pPr marL="0" indent="0">
              <a:buClr>
                <a:schemeClr val="dk1"/>
              </a:buClr>
              <a:buNone/>
            </a:pPr>
            <a:r>
              <a:rPr lang="en" dirty="0"/>
              <a:t>•Loftus and coworkers (1975)</a:t>
            </a:r>
            <a:endParaRPr dirty="0"/>
          </a:p>
          <a:p>
            <a:pPr marL="0" indent="0">
              <a:buClr>
                <a:schemeClr val="dk1"/>
              </a:buClr>
              <a:buNone/>
            </a:pPr>
            <a:r>
              <a:rPr lang="en" dirty="0"/>
              <a:t>–See slides of traffic accident with stop sign</a:t>
            </a:r>
            <a:endParaRPr dirty="0"/>
          </a:p>
          <a:p>
            <a:pPr marL="0" indent="0">
              <a:buClr>
                <a:schemeClr val="dk1"/>
              </a:buClr>
              <a:buNone/>
            </a:pPr>
            <a:r>
              <a:rPr lang="en" dirty="0"/>
              <a:t>–Introduce MPI: yield sign</a:t>
            </a:r>
            <a:endParaRPr dirty="0"/>
          </a:p>
          <a:p>
            <a:pPr marL="0" indent="0">
              <a:buNone/>
            </a:pPr>
            <a:r>
              <a:rPr lang="en" dirty="0"/>
              <a:t>–Participants remember what they heard (yield sign) not what they saw (stop sign)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97287878f_0_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97287878f_0_2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r>
              <a:rPr lang="en"/>
              <a:t>-when they heard the misleading post-event information, more likely to then say they had seen the yield sign photo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 name="Google Shape;86;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lstStyle>
            <a:lvl1pPr marL="457200" lvl="0" indent="-228600">
              <a:spcBef>
                <a:spcPts val="360"/>
              </a:spcBef>
              <a:spcAft>
                <a:spcPts val="0"/>
              </a:spcAft>
              <a:buClr>
                <a:srgbClr val="2185C5"/>
              </a:buClr>
              <a:buSzPts val="1400"/>
              <a:buNone/>
              <a:defRPr sz="1400">
                <a:solidFill>
                  <a:srgbClr val="2185C5"/>
                </a:solidFill>
              </a:defRPr>
            </a:lvl1pPr>
          </a:lstStyle>
          <a:p>
            <a:endParaRPr/>
          </a:p>
        </p:txBody>
      </p:sp>
      <p:sp>
        <p:nvSpPr>
          <p:cNvPr id="67" name="Google Shape;67;p9"/>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05988"/>
            <a:ext cx="6462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7731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www.youtube.com/watch?v=5ztpZq4kPRo" TargetMode="External"/><Relationship Id="rId7" Type="http://schemas.openxmlformats.org/officeDocument/2006/relationships/hyperlink" Target="http://www.youtube.com/watch?v=aDM8h4sl3Ng"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hyperlink" Target="http://www.youtube.com/watch?v=QZmM4YeSu8g" TargetMode="Externa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journalism.org/2019/06/05/political-leaders-activists-viewed-as-prolific-creators-of-made-up-news-journalists-seen-as-the-ones-to-fix-it/"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ZzChEsxjH8I"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psycnet.apa.org/record/2018-46919-001"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www.journalism.org/2019/06/05/political-leaders-activists-viewed-as-prolific-creators-of-made-up-news-journalists-seen-as-the-ones-to-fix-it/"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tinyurl.com/PSY102Participation"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hyperlink" Target="https://tinyurl.com/PSY102ReviewThurs" TargetMode="External"/><Relationship Id="rId4" Type="http://schemas.openxmlformats.org/officeDocument/2006/relationships/hyperlink" Target="https://tinyurl.com/PSY102MinutePaperJune12"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PSY102: Introduction to Cognitive Psychology</a:t>
            </a:r>
            <a:endParaRPr sz="3600"/>
          </a:p>
          <a:p>
            <a:pPr marL="0" lvl="0" indent="0" algn="l" rtl="0">
              <a:spcBef>
                <a:spcPts val="0"/>
              </a:spcBef>
              <a:spcAft>
                <a:spcPts val="0"/>
              </a:spcAft>
              <a:buNone/>
            </a:pPr>
            <a:r>
              <a:rPr lang="en" sz="1800">
                <a:solidFill>
                  <a:srgbClr val="7ECEFD"/>
                </a:solidFill>
              </a:rPr>
              <a:t>Day 20 (06/12/19): Misinformation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Misinformation Effect</a:t>
            </a:r>
            <a:endParaRPr/>
          </a:p>
        </p:txBody>
      </p:sp>
      <p:sp>
        <p:nvSpPr>
          <p:cNvPr id="145" name="Google Shape;145;p22"/>
          <p:cNvSpPr txBox="1">
            <a:spLocks noGrp="1"/>
          </p:cNvSpPr>
          <p:nvPr>
            <p:ph type="body" idx="1"/>
          </p:nvPr>
        </p:nvSpPr>
        <p:spPr>
          <a:xfrm>
            <a:off x="893700" y="1373600"/>
            <a:ext cx="736903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dirty="0"/>
              <a:t>Loftus and Palmer (1974)</a:t>
            </a:r>
            <a:endParaRPr sz="1800" dirty="0"/>
          </a:p>
          <a:p>
            <a:pPr marL="914400" lvl="1" indent="-342900" algn="l" rtl="0">
              <a:spcBef>
                <a:spcPts val="0"/>
              </a:spcBef>
              <a:spcAft>
                <a:spcPts val="0"/>
              </a:spcAft>
              <a:buSzPts val="1800"/>
              <a:buChar char="○"/>
            </a:pPr>
            <a:r>
              <a:rPr lang="en" sz="1800" dirty="0"/>
              <a:t>Showed subjects the same film of a car crash, then asked…</a:t>
            </a:r>
            <a:endParaRPr sz="1800" dirty="0"/>
          </a:p>
          <a:p>
            <a:pPr marL="1371600" lvl="2" indent="-342900" algn="l" rtl="0">
              <a:spcBef>
                <a:spcPts val="0"/>
              </a:spcBef>
              <a:spcAft>
                <a:spcPts val="0"/>
              </a:spcAft>
              <a:buSzPts val="1800"/>
              <a:buChar char="■"/>
            </a:pPr>
            <a:r>
              <a:rPr lang="en" sz="1800" dirty="0"/>
              <a:t>Group 1: “How fast were the cars going when they </a:t>
            </a:r>
            <a:r>
              <a:rPr lang="en" sz="1800" b="1" dirty="0"/>
              <a:t>smashed</a:t>
            </a:r>
            <a:r>
              <a:rPr lang="en" sz="1800" dirty="0"/>
              <a:t> </a:t>
            </a:r>
            <a:r>
              <a:rPr lang="en" sz="1800" b="1" dirty="0"/>
              <a:t>into</a:t>
            </a:r>
            <a:r>
              <a:rPr lang="en" sz="1800" dirty="0"/>
              <a:t> each other?”</a:t>
            </a:r>
            <a:endParaRPr sz="1800" dirty="0"/>
          </a:p>
          <a:p>
            <a:pPr marL="1371600" lvl="2" indent="-342900" algn="l" rtl="0">
              <a:spcBef>
                <a:spcPts val="0"/>
              </a:spcBef>
              <a:spcAft>
                <a:spcPts val="0"/>
              </a:spcAft>
              <a:buSzPts val="1800"/>
              <a:buChar char="■"/>
            </a:pPr>
            <a:r>
              <a:rPr lang="en" sz="1800" dirty="0"/>
              <a:t>Group 2: “How fast were the cars going when they </a:t>
            </a:r>
            <a:r>
              <a:rPr lang="en" sz="1800" b="1" dirty="0"/>
              <a:t>hit</a:t>
            </a:r>
            <a:r>
              <a:rPr lang="en" sz="1800" dirty="0"/>
              <a:t> each other?”</a:t>
            </a:r>
            <a:endParaRPr sz="1800" dirty="0"/>
          </a:p>
          <a:p>
            <a:pPr marL="914400" lvl="1" indent="-342900" algn="l" rtl="0">
              <a:spcBef>
                <a:spcPts val="0"/>
              </a:spcBef>
              <a:spcAft>
                <a:spcPts val="0"/>
              </a:spcAft>
              <a:buSzPts val="1800"/>
              <a:buChar char="○"/>
            </a:pPr>
            <a:r>
              <a:rPr lang="en" sz="1800" dirty="0"/>
              <a:t>1 week later…</a:t>
            </a:r>
            <a:endParaRPr sz="1800" dirty="0"/>
          </a:p>
          <a:p>
            <a:pPr marL="1371600" lvl="2" indent="-342900" algn="l" rtl="0">
              <a:spcBef>
                <a:spcPts val="0"/>
              </a:spcBef>
              <a:spcAft>
                <a:spcPts val="0"/>
              </a:spcAft>
              <a:buSzPts val="1800"/>
              <a:buChar char="■"/>
            </a:pPr>
            <a:r>
              <a:rPr lang="en" sz="1800" dirty="0"/>
              <a:t>Those hearing “smashed” were more likely to report having seen broken glass than those who heard “hit”</a:t>
            </a:r>
            <a:endParaRPr sz="1800" dirty="0"/>
          </a:p>
          <a:p>
            <a:pPr marL="1371600" lvl="2" indent="-342900" algn="l" rtl="0">
              <a:spcBef>
                <a:spcPts val="0"/>
              </a:spcBef>
              <a:spcAft>
                <a:spcPts val="0"/>
              </a:spcAft>
              <a:buSzPts val="1800"/>
              <a:buChar char="■"/>
            </a:pPr>
            <a:r>
              <a:rPr lang="en" sz="1800" dirty="0"/>
              <a:t>Also said cars were going much faster if “smashed” vs. “hit”</a:t>
            </a:r>
            <a:endParaRPr sz="1800" dirty="0"/>
          </a:p>
          <a:p>
            <a:pPr marL="0" lvl="0" indent="0" algn="l" rtl="0">
              <a:spcBef>
                <a:spcPts val="600"/>
              </a:spcBef>
              <a:spcAft>
                <a:spcPts val="0"/>
              </a:spcAft>
              <a:buNone/>
            </a:pPr>
            <a:endParaRPr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Retroactive Interference</a:t>
            </a:r>
            <a:endParaRPr/>
          </a:p>
        </p:txBody>
      </p:sp>
      <p:sp>
        <p:nvSpPr>
          <p:cNvPr id="151" name="Google Shape;151;p23"/>
          <p:cNvSpPr txBox="1">
            <a:spLocks noGrp="1"/>
          </p:cNvSpPr>
          <p:nvPr>
            <p:ph type="body" idx="1"/>
          </p:nvPr>
        </p:nvSpPr>
        <p:spPr>
          <a:xfrm>
            <a:off x="893700" y="1373600"/>
            <a:ext cx="6978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More recent learning (e.g., misinformation) interferes with memory for something in the past (e.g., the actual event)</a:t>
            </a:r>
            <a:endParaRPr sz="2400"/>
          </a:p>
          <a:p>
            <a:pPr marL="457200" lvl="0" indent="-381000" algn="l" rtl="0">
              <a:spcBef>
                <a:spcPts val="0"/>
              </a:spcBef>
              <a:spcAft>
                <a:spcPts val="0"/>
              </a:spcAft>
              <a:buSzPts val="2400"/>
              <a:buChar char="▷"/>
            </a:pPr>
            <a:r>
              <a:rPr lang="en" sz="2400"/>
              <a:t>Original memory trace is not replaced</a:t>
            </a:r>
            <a:endParaRPr sz="2400"/>
          </a:p>
          <a:p>
            <a:pPr marL="457200" lvl="0" indent="-381000" algn="l" rtl="0">
              <a:spcBef>
                <a:spcPts val="0"/>
              </a:spcBef>
              <a:spcAft>
                <a:spcPts val="0"/>
              </a:spcAft>
              <a:buSzPts val="2400"/>
              <a:buChar char="▷"/>
            </a:pPr>
            <a:r>
              <a:rPr lang="en" sz="2400"/>
              <a:t>Exposure to MPI as interference</a:t>
            </a:r>
            <a:endParaRPr sz="2400"/>
          </a:p>
          <a:p>
            <a:pPr marL="0" lvl="0" indent="0" algn="l" rtl="0">
              <a:spcBef>
                <a:spcPts val="600"/>
              </a:spcBef>
              <a:spcAft>
                <a:spcPts val="0"/>
              </a:spcAft>
              <a:buNone/>
            </a:pP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Something sound familiar…?</a:t>
            </a:r>
            <a:endParaRPr/>
          </a:p>
        </p:txBody>
      </p:sp>
      <p:pic>
        <p:nvPicPr>
          <p:cNvPr id="157" name="Google Shape;157;p24" descr="&quot;Mary Jane's Last Dance&quot;&#10;&#10;She grew up in an Indiana town&#10;Had a good-lookin' mama who never was around&#10;But she grew up tall and she grew up right&#10;With them Indiana boys on them Indiana nights&#10;&#10;Well, she moved down here at the age of eighteen&#10;She blew the boys away, was more than they'd seen&#10;I was introduced and we both started groovin'&#10;She said, &quot;I dig you baby, but I got to keep movin' on&#10;Keep movin' on&quot;&#10;&#10;Last dance with Mary Jane, one more time to kill the pain&#10;I feel summer creepin' in and I'm tired of this town again&#10;&#10;Well, I don't know, but I've been told&#10;You never slow down, you never grow old&#10;I'm tired of screwin' up, tired of going down&#10;Tired of myself, tired of this town&#10;&#10;Oh, my my, oh, hell yes&#10;Honey, put on that party dress&#10;Buy me a drink, sing me a song&#10;Take me as I come 'cause I can't stay long&#10;&#10;Last dance with Mary Jane, one more time to kill the pain&#10;I feel summer creepin' in and I'm tired of this town again&#10;&#10;There's pigeons down on Market Square&#10;She's standin' in her underwear&#10;Lookin' down from a hotel room&#10;Nightfall will be comin' soon&#10;&#10;Oh, my my, oh, hell yes.&#10;You got to put on that party dress&#10;It was too cold to cry when I woke up alone&#10;I hit my last number and walked to the road&#10;&#10;Last dance with Mary Jane, one more time to kill the pain&#10;I feel summer creepin' in and I'm tired of this town again" title="&quot;Mary Jane's Last Dance&quot; - Tom Petty and the Heartbreakers, lyrics (HD Spectrum)">
            <a:hlinkClick r:id="rId3"/>
          </p:cNvPr>
          <p:cNvPicPr preferRelativeResize="0"/>
          <p:nvPr/>
        </p:nvPicPr>
        <p:blipFill>
          <a:blip r:embed="rId4">
            <a:alphaModFix/>
          </a:blip>
          <a:stretch>
            <a:fillRect/>
          </a:stretch>
        </p:blipFill>
        <p:spPr>
          <a:xfrm>
            <a:off x="228225" y="1520600"/>
            <a:ext cx="2998675" cy="2248975"/>
          </a:xfrm>
          <a:prstGeom prst="rect">
            <a:avLst/>
          </a:prstGeom>
          <a:noFill/>
          <a:ln>
            <a:noFill/>
          </a:ln>
        </p:spPr>
      </p:pic>
      <p:pic>
        <p:nvPicPr>
          <p:cNvPr id="158" name="Google Shape;158;p24" descr="Audio &amp; lyrics licensed by WMG to be used in this video.&#10;&#10;Red Hot Chili Peppers Dani California with lyrics&#10;&#10;Enjoy :)" title="Red Hot Chili Peppers - Dani California (Lyrics)">
            <a:hlinkClick r:id="rId5"/>
          </p:cNvPr>
          <p:cNvPicPr preferRelativeResize="0"/>
          <p:nvPr/>
        </p:nvPicPr>
        <p:blipFill>
          <a:blip r:embed="rId6">
            <a:alphaModFix/>
          </a:blip>
          <a:stretch>
            <a:fillRect/>
          </a:stretch>
        </p:blipFill>
        <p:spPr>
          <a:xfrm>
            <a:off x="6021450" y="1520583"/>
            <a:ext cx="2998675" cy="2249006"/>
          </a:xfrm>
          <a:prstGeom prst="rect">
            <a:avLst/>
          </a:prstGeom>
          <a:noFill/>
          <a:ln>
            <a:noFill/>
          </a:ln>
        </p:spPr>
      </p:pic>
      <p:pic>
        <p:nvPicPr>
          <p:cNvPr id="159" name="Google Shape;159;p24" descr="DISCLAIMER:&#10;&#10;This mix was created for entertainment only. &#10;The copyright for the individual tracks used remains with the artist. &#10;If you like this mix, please buy the original songs and support the artists." title="RHCP vs. Tom Petty - Dani California Last Dance">
            <a:hlinkClick r:id="rId7"/>
          </p:cNvPr>
          <p:cNvPicPr preferRelativeResize="0"/>
          <p:nvPr/>
        </p:nvPicPr>
        <p:blipFill>
          <a:blip r:embed="rId8">
            <a:alphaModFix/>
          </a:blip>
          <a:stretch>
            <a:fillRect/>
          </a:stretch>
        </p:blipFill>
        <p:spPr>
          <a:xfrm>
            <a:off x="3379300" y="1711425"/>
            <a:ext cx="2489750" cy="18673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1357725" y="152400"/>
            <a:ext cx="6428560"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6"/>
          <p:cNvPicPr preferRelativeResize="0"/>
          <p:nvPr/>
        </p:nvPicPr>
        <p:blipFill>
          <a:blip r:embed="rId3">
            <a:alphaModFix/>
          </a:blip>
          <a:stretch>
            <a:fillRect/>
          </a:stretch>
        </p:blipFill>
        <p:spPr>
          <a:xfrm>
            <a:off x="866775" y="447575"/>
            <a:ext cx="7410450" cy="2809875"/>
          </a:xfrm>
          <a:prstGeom prst="rect">
            <a:avLst/>
          </a:prstGeom>
          <a:noFill/>
          <a:ln>
            <a:noFill/>
          </a:ln>
        </p:spPr>
      </p:pic>
      <p:pic>
        <p:nvPicPr>
          <p:cNvPr id="170" name="Google Shape;170;p26"/>
          <p:cNvPicPr preferRelativeResize="0"/>
          <p:nvPr/>
        </p:nvPicPr>
        <p:blipFill>
          <a:blip r:embed="rId4">
            <a:alphaModFix/>
          </a:blip>
          <a:stretch>
            <a:fillRect/>
          </a:stretch>
        </p:blipFill>
        <p:spPr>
          <a:xfrm>
            <a:off x="4904775" y="3372950"/>
            <a:ext cx="2176256" cy="1581250"/>
          </a:xfrm>
          <a:prstGeom prst="rect">
            <a:avLst/>
          </a:prstGeom>
          <a:noFill/>
          <a:ln>
            <a:noFill/>
          </a:ln>
        </p:spPr>
      </p:pic>
      <p:sp>
        <p:nvSpPr>
          <p:cNvPr id="171" name="Google Shape;171;p26"/>
          <p:cNvSpPr txBox="1"/>
          <p:nvPr/>
        </p:nvSpPr>
        <p:spPr>
          <a:xfrm>
            <a:off x="2147425" y="3505250"/>
            <a:ext cx="2582700" cy="11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They probably just misattributed the source of the chord progression to themselves by accident.</a:t>
            </a:r>
            <a:endParaRPr>
              <a:latin typeface="Lato"/>
              <a:ea typeface="Lato"/>
              <a:cs typeface="Lato"/>
              <a:sym typeface="Lato"/>
            </a:endParaRPr>
          </a:p>
        </p:txBody>
      </p:sp>
      <p:sp>
        <p:nvSpPr>
          <p:cNvPr id="172" name="Google Shape;172;p26"/>
          <p:cNvSpPr txBox="1"/>
          <p:nvPr/>
        </p:nvSpPr>
        <p:spPr>
          <a:xfrm>
            <a:off x="3408947" y="132825"/>
            <a:ext cx="4868278"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Lato"/>
                <a:ea typeface="Lato"/>
                <a:cs typeface="Lato"/>
                <a:sym typeface="Lato"/>
              </a:rPr>
              <a:t>Red Hot Chili Peppers: probably sure that they had made that up</a:t>
            </a:r>
            <a:endParaRPr sz="1200" dirty="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MPI via Source Monitoring</a:t>
            </a:r>
            <a:endParaRPr/>
          </a:p>
        </p:txBody>
      </p:sp>
      <p:sp>
        <p:nvSpPr>
          <p:cNvPr id="178" name="Google Shape;178;p27"/>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Source memory: process of determining origins of our memories</a:t>
            </a:r>
            <a:endParaRPr sz="2400"/>
          </a:p>
          <a:p>
            <a:pPr marL="457200" lvl="0" indent="-381000" algn="l" rtl="0">
              <a:spcBef>
                <a:spcPts val="0"/>
              </a:spcBef>
              <a:spcAft>
                <a:spcPts val="0"/>
              </a:spcAft>
              <a:buSzPts val="2400"/>
              <a:buChar char="▷"/>
            </a:pPr>
            <a:r>
              <a:rPr lang="en" sz="2400"/>
              <a:t>Source monitoring error: misidentifying source of memory</a:t>
            </a:r>
            <a:endParaRPr sz="2400"/>
          </a:p>
          <a:p>
            <a:pPr marL="914400" lvl="1" indent="-381000" algn="l" rtl="0">
              <a:spcBef>
                <a:spcPts val="0"/>
              </a:spcBef>
              <a:spcAft>
                <a:spcPts val="0"/>
              </a:spcAft>
              <a:buSzPts val="2400"/>
              <a:buChar char="○"/>
            </a:pPr>
            <a:r>
              <a:rPr lang="en"/>
              <a:t>a.k.a. “source misattribution”</a:t>
            </a:r>
            <a:endParaRPr/>
          </a:p>
          <a:p>
            <a:pPr marL="1371600" lvl="2" indent="-381000" algn="l" rtl="0">
              <a:spcBef>
                <a:spcPts val="0"/>
              </a:spcBef>
              <a:spcAft>
                <a:spcPts val="0"/>
              </a:spcAft>
              <a:buSzPts val="2400"/>
              <a:buChar char="■"/>
            </a:pPr>
            <a:r>
              <a:rPr lang="en"/>
              <a:t>E.g., War of the Ghosts story</a:t>
            </a:r>
            <a:endParaRPr/>
          </a:p>
          <a:p>
            <a:pPr marL="457200" lvl="0" indent="-381000" algn="l" rtl="0">
              <a:spcBef>
                <a:spcPts val="0"/>
              </a:spcBef>
              <a:spcAft>
                <a:spcPts val="0"/>
              </a:spcAft>
              <a:buSzPts val="2400"/>
              <a:buChar char="▷"/>
            </a:pPr>
            <a:r>
              <a:rPr lang="en" sz="2400"/>
              <a:t>Cryptoamnesia: Unconscious plagiarism of another’s work due to a lack of recognition of its original source</a:t>
            </a:r>
            <a:endParaRPr sz="2400"/>
          </a:p>
          <a:p>
            <a:pPr marL="0" lvl="0" indent="0" algn="l" rtl="0">
              <a:spcBef>
                <a:spcPts val="600"/>
              </a:spcBef>
              <a:spcAft>
                <a:spcPts val="0"/>
              </a:spcAft>
              <a:buNone/>
            </a:pP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 Monitoring</a:t>
            </a:r>
            <a:endParaRPr/>
          </a:p>
        </p:txBody>
      </p:sp>
      <p:sp>
        <p:nvSpPr>
          <p:cNvPr id="184" name="Google Shape;184;p28"/>
          <p:cNvSpPr txBox="1">
            <a:spLocks noGrp="1"/>
          </p:cNvSpPr>
          <p:nvPr>
            <p:ph type="body" idx="1"/>
          </p:nvPr>
        </p:nvSpPr>
        <p:spPr>
          <a:xfrm>
            <a:off x="893700" y="1373600"/>
            <a:ext cx="75603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Jacoby et al. (1989): “Becoming Famous Overnight”</a:t>
            </a:r>
            <a:endParaRPr sz="2400"/>
          </a:p>
          <a:p>
            <a:pPr marL="457200" lvl="0" indent="-381000" algn="l" rtl="0">
              <a:spcBef>
                <a:spcPts val="0"/>
              </a:spcBef>
              <a:spcAft>
                <a:spcPts val="0"/>
              </a:spcAft>
              <a:buSzPts val="2400"/>
              <a:buChar char="▷"/>
            </a:pPr>
            <a:r>
              <a:rPr lang="en" sz="2400"/>
              <a:t>After 24 hours, some non-famous names were misidentified as famous</a:t>
            </a:r>
            <a:endParaRPr sz="2400"/>
          </a:p>
          <a:p>
            <a:pPr marL="457200" lvl="0" indent="-381000" algn="l" rtl="0">
              <a:spcBef>
                <a:spcPts val="0"/>
              </a:spcBef>
              <a:spcAft>
                <a:spcPts val="0"/>
              </a:spcAft>
              <a:buSzPts val="2400"/>
              <a:buChar char="▷"/>
            </a:pPr>
            <a:r>
              <a:rPr lang="en" sz="2400"/>
              <a:t>Explanation: some non-famous names were familiar, and the participants misattributed the source of the familiarity</a:t>
            </a:r>
            <a:endParaRPr sz="2400"/>
          </a:p>
          <a:p>
            <a:pPr marL="914400" lvl="1" indent="-381000" algn="l" rtl="0">
              <a:spcBef>
                <a:spcPts val="0"/>
              </a:spcBef>
              <a:spcAft>
                <a:spcPts val="0"/>
              </a:spcAft>
              <a:buSzPts val="2400"/>
              <a:buChar char="○"/>
            </a:pPr>
            <a:r>
              <a:rPr lang="en" sz="2400"/>
              <a:t>Failed to identify the source as the list that had been read the previous day</a:t>
            </a:r>
            <a:endParaRPr sz="2400"/>
          </a:p>
          <a:p>
            <a:pPr marL="0" lvl="0" indent="0" algn="l" rtl="0">
              <a:spcBef>
                <a:spcPts val="600"/>
              </a:spcBef>
              <a:spcAft>
                <a:spcPts val="0"/>
              </a:spcAft>
              <a:buNone/>
            </a:pP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 Monitoring</a:t>
            </a:r>
            <a:endParaRPr/>
          </a:p>
        </p:txBody>
      </p:sp>
      <p:pic>
        <p:nvPicPr>
          <p:cNvPr id="190" name="Google Shape;190;p29"/>
          <p:cNvPicPr preferRelativeResize="0"/>
          <p:nvPr/>
        </p:nvPicPr>
        <p:blipFill>
          <a:blip r:embed="rId3">
            <a:alphaModFix/>
          </a:blip>
          <a:stretch>
            <a:fillRect/>
          </a:stretch>
        </p:blipFill>
        <p:spPr>
          <a:xfrm>
            <a:off x="923925" y="1345738"/>
            <a:ext cx="7296150" cy="358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 Monitoring Errors</a:t>
            </a:r>
            <a:endParaRPr/>
          </a:p>
        </p:txBody>
      </p:sp>
      <p:sp>
        <p:nvSpPr>
          <p:cNvPr id="196" name="Google Shape;196;p30"/>
          <p:cNvSpPr txBox="1">
            <a:spLocks noGrp="1"/>
          </p:cNvSpPr>
          <p:nvPr>
            <p:ph type="body" idx="1"/>
          </p:nvPr>
        </p:nvSpPr>
        <p:spPr>
          <a:xfrm>
            <a:off x="410375" y="1200150"/>
            <a:ext cx="44049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Read statements one at a time on screen.</a:t>
            </a:r>
            <a:endParaRPr sz="1400"/>
          </a:p>
          <a:p>
            <a:pPr marL="0" lvl="0" indent="0" algn="l" rtl="0">
              <a:spcBef>
                <a:spcPts val="600"/>
              </a:spcBef>
              <a:spcAft>
                <a:spcPts val="0"/>
              </a:spcAft>
              <a:buNone/>
            </a:pPr>
            <a:r>
              <a:rPr lang="en" sz="1400"/>
              <a:t>Statements stereotypical for males:</a:t>
            </a:r>
            <a:endParaRPr sz="1400"/>
          </a:p>
          <a:p>
            <a:pPr marL="457200" lvl="0" indent="-317500" algn="l" rtl="0">
              <a:spcBef>
                <a:spcPts val="600"/>
              </a:spcBef>
              <a:spcAft>
                <a:spcPts val="0"/>
              </a:spcAft>
              <a:buSzPts val="1400"/>
              <a:buChar char="▷"/>
            </a:pPr>
            <a:r>
              <a:rPr lang="en" sz="1400"/>
              <a:t>“I swore at the guy who insulted me”</a:t>
            </a:r>
            <a:endParaRPr sz="1400"/>
          </a:p>
          <a:p>
            <a:pPr marL="0" lvl="0" indent="0" algn="l" rtl="0">
              <a:spcBef>
                <a:spcPts val="600"/>
              </a:spcBef>
              <a:spcAft>
                <a:spcPts val="0"/>
              </a:spcAft>
              <a:buNone/>
            </a:pPr>
            <a:r>
              <a:rPr lang="en" sz="1400"/>
              <a:t>Statements stereotypical for females:</a:t>
            </a:r>
            <a:endParaRPr sz="1400"/>
          </a:p>
          <a:p>
            <a:pPr marL="457200" lvl="0" indent="-317500" algn="l" rtl="0">
              <a:spcBef>
                <a:spcPts val="600"/>
              </a:spcBef>
              <a:spcAft>
                <a:spcPts val="0"/>
              </a:spcAft>
              <a:buSzPts val="1400"/>
              <a:buChar char="▷"/>
            </a:pPr>
            <a:r>
              <a:rPr lang="en" sz="1400"/>
              <a:t>“I made a centerpiece for the dining table”</a:t>
            </a:r>
            <a:endParaRPr sz="1400"/>
          </a:p>
          <a:p>
            <a:pPr marL="0" lvl="0" indent="0" algn="l" rtl="0">
              <a:spcBef>
                <a:spcPts val="600"/>
              </a:spcBef>
              <a:spcAft>
                <a:spcPts val="0"/>
              </a:spcAft>
              <a:buNone/>
            </a:pPr>
            <a:r>
              <a:rPr lang="en" sz="1400"/>
              <a:t>Neutral statements:</a:t>
            </a:r>
            <a:endParaRPr sz="1400"/>
          </a:p>
          <a:p>
            <a:pPr marL="457200" lvl="0" indent="-317500" algn="l" rtl="0">
              <a:spcBef>
                <a:spcPts val="600"/>
              </a:spcBef>
              <a:spcAft>
                <a:spcPts val="0"/>
              </a:spcAft>
              <a:buSzPts val="1400"/>
              <a:buChar char="▷"/>
            </a:pPr>
            <a:r>
              <a:rPr lang="en" sz="1400"/>
              <a:t>“I am very easygoing.”</a:t>
            </a:r>
            <a:endParaRPr sz="1400"/>
          </a:p>
          <a:p>
            <a:pPr marL="0" lvl="0" indent="0" algn="l" rtl="0">
              <a:spcBef>
                <a:spcPts val="600"/>
              </a:spcBef>
              <a:spcAft>
                <a:spcPts val="0"/>
              </a:spcAft>
              <a:buNone/>
            </a:pPr>
            <a:endParaRPr sz="1400"/>
          </a:p>
          <a:p>
            <a:pPr marL="0" lvl="0" indent="0" algn="l" rtl="0">
              <a:spcBef>
                <a:spcPts val="600"/>
              </a:spcBef>
              <a:spcAft>
                <a:spcPts val="0"/>
              </a:spcAft>
              <a:buNone/>
            </a:pPr>
            <a:r>
              <a:rPr lang="en" sz="1400"/>
              <a:t>Statements presented with either Pat or Chris. No gender info given.</a:t>
            </a:r>
            <a:endParaRPr sz="1400"/>
          </a:p>
          <a:p>
            <a:pPr marL="0" lvl="0" indent="0" algn="l" rtl="0">
              <a:spcBef>
                <a:spcPts val="600"/>
              </a:spcBef>
              <a:spcAft>
                <a:spcPts val="0"/>
              </a:spcAft>
              <a:buClr>
                <a:schemeClr val="dk1"/>
              </a:buClr>
              <a:buSzPts val="1100"/>
              <a:buFont typeface="Arial"/>
              <a:buNone/>
            </a:pPr>
            <a:r>
              <a:rPr lang="en" sz="1400"/>
              <a:t>Then, after seeing the statement-name pairs, told Chris is heterosexual male, Pat heterosexual female.</a:t>
            </a:r>
            <a:endParaRPr sz="1400"/>
          </a:p>
        </p:txBody>
      </p:sp>
      <p:sp>
        <p:nvSpPr>
          <p:cNvPr id="197" name="Google Shape;197;p30"/>
          <p:cNvSpPr txBox="1">
            <a:spLocks noGrp="1"/>
          </p:cNvSpPr>
          <p:nvPr>
            <p:ph type="body" idx="2"/>
          </p:nvPr>
        </p:nvSpPr>
        <p:spPr>
          <a:xfrm>
            <a:off x="4961100" y="1200150"/>
            <a:ext cx="33834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What happens…?</a:t>
            </a:r>
            <a:endParaRPr sz="1400"/>
          </a:p>
          <a:p>
            <a:pPr marL="0" lvl="0" indent="0" algn="l" rtl="0">
              <a:spcBef>
                <a:spcPts val="600"/>
              </a:spcBef>
              <a:spcAft>
                <a:spcPts val="0"/>
              </a:spcAft>
              <a:buNone/>
            </a:pPr>
            <a:endParaRPr sz="1400"/>
          </a:p>
          <a:p>
            <a:pPr marL="0" lvl="0" indent="0" algn="l" rtl="0">
              <a:spcBef>
                <a:spcPts val="600"/>
              </a:spcBef>
              <a:spcAft>
                <a:spcPts val="0"/>
              </a:spcAft>
              <a:buNone/>
            </a:pPr>
            <a:r>
              <a:rPr lang="en" sz="1400"/>
              <a:t>Once they knew genders, subjs given source monitoring task… if subjects didn’t have a strong memory for who presented the statement, their memory was biased by what stereotypical males and females would say (i.e., attributed feminine statements to Pat, even when that’s incorrect, etc.).</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Cryptoamnesia</a:t>
            </a:r>
            <a:endParaRPr/>
          </a:p>
        </p:txBody>
      </p:sp>
      <p:sp>
        <p:nvSpPr>
          <p:cNvPr id="203" name="Google Shape;203;p31"/>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Tom Petty vs. RHCP</a:t>
            </a:r>
            <a:endParaRPr sz="2400"/>
          </a:p>
          <a:p>
            <a:pPr marL="914400" lvl="1" indent="-381000" algn="l" rtl="0">
              <a:spcBef>
                <a:spcPts val="0"/>
              </a:spcBef>
              <a:spcAft>
                <a:spcPts val="0"/>
              </a:spcAft>
              <a:buSzPts val="2400"/>
              <a:buChar char="○"/>
            </a:pPr>
            <a:r>
              <a:rPr lang="en" sz="2400"/>
              <a:t>Not enough that it sounds the same – people sample each other all the time</a:t>
            </a:r>
            <a:endParaRPr/>
          </a:p>
          <a:p>
            <a:pPr marL="914400" lvl="1" indent="-381000" algn="l" rtl="0">
              <a:spcBef>
                <a:spcPts val="0"/>
              </a:spcBef>
              <a:spcAft>
                <a:spcPts val="0"/>
              </a:spcAft>
              <a:buSzPts val="2400"/>
              <a:buChar char="○"/>
            </a:pPr>
            <a:r>
              <a:rPr lang="en" sz="2400"/>
              <a:t>Needed to wrongly identify the source as themselves and fail to recognize the original source</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98" name="Google Shape;98;p14"/>
          <p:cNvSpPr txBox="1">
            <a:spLocks noGrp="1"/>
          </p:cNvSpPr>
          <p:nvPr>
            <p:ph type="body" idx="1"/>
          </p:nvPr>
        </p:nvSpPr>
        <p:spPr>
          <a:xfrm>
            <a:off x="893700" y="1373600"/>
            <a:ext cx="69402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AutoNum type="arabicPeriod"/>
            </a:pPr>
            <a:r>
              <a:rPr lang="en" sz="1400" b="1"/>
              <a:t>LO1: Continue to build a supportive classroom culture &amp; discuss science communication</a:t>
            </a:r>
            <a:endParaRPr sz="1400" b="1"/>
          </a:p>
          <a:p>
            <a:pPr marL="914400" lvl="1" indent="-317500" algn="l" rtl="0">
              <a:spcBef>
                <a:spcPts val="0"/>
              </a:spcBef>
              <a:spcAft>
                <a:spcPts val="0"/>
              </a:spcAft>
              <a:buSzPts val="1400"/>
              <a:buChar char="○"/>
            </a:pPr>
            <a:r>
              <a:rPr lang="en" sz="1400"/>
              <a:t>What does the science say about misinformation? How can we combat misinformation in science communication?</a:t>
            </a:r>
            <a:endParaRPr sz="1400"/>
          </a:p>
          <a:p>
            <a:pPr marL="914400" lvl="1" indent="-317500" algn="l" rtl="0">
              <a:spcBef>
                <a:spcPts val="0"/>
              </a:spcBef>
              <a:spcAft>
                <a:spcPts val="0"/>
              </a:spcAft>
              <a:buSzPts val="1400"/>
              <a:buChar char="○"/>
            </a:pPr>
            <a:r>
              <a:rPr lang="en" sz="1400"/>
              <a:t>How did the computer game compare to our other methods of science communication?</a:t>
            </a:r>
            <a:endParaRPr sz="1400"/>
          </a:p>
          <a:p>
            <a:pPr marL="457200" lvl="0" indent="-317500" algn="l" rtl="0">
              <a:spcBef>
                <a:spcPts val="0"/>
              </a:spcBef>
              <a:spcAft>
                <a:spcPts val="0"/>
              </a:spcAft>
              <a:buSzPts val="1400"/>
              <a:buAutoNum type="arabicPeriod"/>
            </a:pPr>
            <a:r>
              <a:rPr lang="en" sz="1400" b="1"/>
              <a:t>LO2: Describe the basic fundamental principles of misinformation research</a:t>
            </a:r>
            <a:endParaRPr sz="1400" b="1"/>
          </a:p>
          <a:p>
            <a:pPr marL="914400" lvl="1" indent="-317500" algn="l" rtl="0">
              <a:spcBef>
                <a:spcPts val="0"/>
              </a:spcBef>
              <a:spcAft>
                <a:spcPts val="0"/>
              </a:spcAft>
              <a:buSzPts val="1400"/>
              <a:buChar char="○"/>
            </a:pPr>
            <a:r>
              <a:rPr lang="en" sz="1400"/>
              <a:t>Discuss the brief section in Chpt 8 of Goldstein textbook: MPI, source misattributions (incl. demo), &amp; wrap-up of false memory discussion</a:t>
            </a:r>
            <a:endParaRPr sz="1400"/>
          </a:p>
          <a:p>
            <a:pPr marL="914400" lvl="1" indent="-317500" algn="l" rtl="0">
              <a:spcBef>
                <a:spcPts val="0"/>
              </a:spcBef>
              <a:spcAft>
                <a:spcPts val="0"/>
              </a:spcAft>
              <a:buSzPts val="1400"/>
              <a:buChar char="○"/>
            </a:pPr>
            <a:r>
              <a:rPr lang="en" sz="1400"/>
              <a:t>Briefly mention </a:t>
            </a:r>
            <a:r>
              <a:rPr lang="en" sz="1400" u="sng">
                <a:solidFill>
                  <a:schemeClr val="hlink"/>
                </a:solidFill>
                <a:hlinkClick r:id="rId3"/>
              </a:rPr>
              <a:t>recent Pew research</a:t>
            </a:r>
            <a:r>
              <a:rPr lang="en" sz="1400"/>
              <a:t> on misinformation</a:t>
            </a:r>
            <a:endParaRPr sz="1400"/>
          </a:p>
          <a:p>
            <a:pPr marL="457200" lvl="0" indent="-317500" algn="l" rtl="0">
              <a:spcBef>
                <a:spcPts val="0"/>
              </a:spcBef>
              <a:spcAft>
                <a:spcPts val="0"/>
              </a:spcAft>
              <a:buSzPts val="1400"/>
              <a:buAutoNum type="arabicPeriod"/>
            </a:pPr>
            <a:r>
              <a:rPr lang="en" sz="1400" b="1"/>
              <a:t>LO3: Summarize and critically analyze academic journal articles</a:t>
            </a:r>
            <a:endParaRPr sz="1400" b="1"/>
          </a:p>
          <a:p>
            <a:pPr marL="914400" lvl="1" indent="-317500" algn="l" rtl="0">
              <a:spcBef>
                <a:spcPts val="0"/>
              </a:spcBef>
              <a:spcAft>
                <a:spcPts val="0"/>
              </a:spcAft>
              <a:buSzPts val="1400"/>
              <a:buChar char="○"/>
            </a:pPr>
            <a:r>
              <a:rPr lang="en" sz="1400"/>
              <a:t>What role does social media play in misinformation research? What would you say to policy makers based on this research?</a:t>
            </a:r>
            <a:endParaRPr sz="1400"/>
          </a:p>
          <a:p>
            <a:pPr marL="0" lvl="0" indent="0" algn="l" rtl="0">
              <a:spcBef>
                <a:spcPts val="600"/>
              </a:spcBef>
              <a:spcAft>
                <a:spcPts val="0"/>
              </a:spcAft>
              <a:buNone/>
            </a:pP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 Monitoring Errors</a:t>
            </a:r>
            <a:endParaRPr/>
          </a:p>
        </p:txBody>
      </p:sp>
      <p:sp>
        <p:nvSpPr>
          <p:cNvPr id="209" name="Google Shape;209;p32"/>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Cryptoamnesia is just one example</a:t>
            </a:r>
            <a:endParaRPr sz="1800"/>
          </a:p>
          <a:p>
            <a:pPr marL="45720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solidFill>
                  <a:srgbClr val="6FA8DC"/>
                </a:solidFill>
              </a:rPr>
              <a:t>“Did you hear about the mob scene at the movie theater for the opening of The Hunger Games?”</a:t>
            </a:r>
            <a:r>
              <a:rPr lang="en" sz="1800"/>
              <a:t>  </a:t>
            </a:r>
            <a:r>
              <a:rPr lang="en" sz="1800">
                <a:solidFill>
                  <a:srgbClr val="C27BA0"/>
                </a:solidFill>
              </a:rPr>
              <a:t>“Yes, I saw it on the 8 o’clock news…or was it trending on Facebook?  I can’t remember.”</a:t>
            </a:r>
            <a:endParaRPr sz="1800">
              <a:solidFill>
                <a:srgbClr val="C27BA0"/>
              </a:solidFill>
            </a:endParaRPr>
          </a:p>
          <a:p>
            <a:pPr marL="45720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solidFill>
                  <a:srgbClr val="93C47D"/>
                </a:solidFill>
              </a:rPr>
              <a:t>“Did you know that there’s a town in North Carolina called Batcave?”</a:t>
            </a:r>
            <a:r>
              <a:rPr lang="en" sz="1800"/>
              <a:t> </a:t>
            </a:r>
            <a:r>
              <a:rPr lang="en" sz="1800">
                <a:solidFill>
                  <a:srgbClr val="E69138"/>
                </a:solidFill>
              </a:rPr>
              <a:t>“Um, yes.  I told you that.”</a:t>
            </a:r>
            <a:r>
              <a:rPr lang="en" sz="1800"/>
              <a:t> </a:t>
            </a:r>
            <a:r>
              <a:rPr lang="en" sz="1800">
                <a:solidFill>
                  <a:srgbClr val="93C47D"/>
                </a:solidFill>
              </a:rPr>
              <a:t>“No way – I thought Caitlin told me that.”</a:t>
            </a:r>
            <a:endParaRPr sz="1800">
              <a:solidFill>
                <a:srgbClr val="93C47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 Monitoring Errors</a:t>
            </a:r>
            <a:endParaRPr/>
          </a:p>
        </p:txBody>
      </p:sp>
      <p:sp>
        <p:nvSpPr>
          <p:cNvPr id="215" name="Google Shape;215;p33"/>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Failure to distinguish the source of the information</a:t>
            </a:r>
            <a:endParaRPr/>
          </a:p>
          <a:p>
            <a:pPr marL="457200" lvl="0" indent="-419100" algn="l" rtl="0">
              <a:spcBef>
                <a:spcPts val="0"/>
              </a:spcBef>
              <a:spcAft>
                <a:spcPts val="0"/>
              </a:spcAft>
              <a:buSzPts val="3000"/>
              <a:buChar char="▷"/>
            </a:pPr>
            <a:r>
              <a:rPr lang="en"/>
              <a:t>MPI is misattributed to the original source</a:t>
            </a:r>
            <a:endParaRPr/>
          </a:p>
          <a:p>
            <a:pPr marL="0" lvl="0" indent="0" algn="l" rtl="0">
              <a:spcBef>
                <a:spcPts val="60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Lindsay (1990)</a:t>
            </a:r>
            <a:endParaRPr/>
          </a:p>
        </p:txBody>
      </p:sp>
      <p:sp>
        <p:nvSpPr>
          <p:cNvPr id="221" name="Google Shape;221;p34"/>
          <p:cNvSpPr txBox="1">
            <a:spLocks noGrp="1"/>
          </p:cNvSpPr>
          <p:nvPr>
            <p:ph type="body" idx="1"/>
          </p:nvPr>
        </p:nvSpPr>
        <p:spPr>
          <a:xfrm>
            <a:off x="893700" y="1145000"/>
            <a:ext cx="7303500" cy="2476800"/>
          </a:xfrm>
          <a:prstGeom prst="rect">
            <a:avLst/>
          </a:prstGeom>
        </p:spPr>
        <p:txBody>
          <a:bodyPr spcFirstLastPara="1" wrap="square" lIns="91425" tIns="91425" rIns="91425" bIns="91425" anchor="t" anchorCtr="0">
            <a:noAutofit/>
          </a:bodyPr>
          <a:lstStyle/>
          <a:p>
            <a:pPr marL="914400" lvl="1" indent="-342900" algn="l" rtl="0">
              <a:spcBef>
                <a:spcPts val="480"/>
              </a:spcBef>
              <a:spcAft>
                <a:spcPts val="0"/>
              </a:spcAft>
              <a:buSzPts val="1800"/>
              <a:buChar char="○"/>
            </a:pPr>
            <a:r>
              <a:rPr lang="en" sz="1800"/>
              <a:t>Heard a story; two days later again with some details changed</a:t>
            </a:r>
            <a:endParaRPr sz="1800"/>
          </a:p>
          <a:p>
            <a:pPr marL="914400" lvl="1" indent="-342900" algn="l" rtl="0">
              <a:spcBef>
                <a:spcPts val="0"/>
              </a:spcBef>
              <a:spcAft>
                <a:spcPts val="0"/>
              </a:spcAft>
              <a:buSzPts val="1800"/>
              <a:buChar char="○"/>
            </a:pPr>
            <a:r>
              <a:rPr lang="en" sz="1800"/>
              <a:t>Told to ignore changes</a:t>
            </a:r>
            <a:endParaRPr sz="1800"/>
          </a:p>
          <a:p>
            <a:pPr marL="914400" lvl="1" indent="-342900" algn="l" rtl="0">
              <a:spcBef>
                <a:spcPts val="0"/>
              </a:spcBef>
              <a:spcAft>
                <a:spcPts val="0"/>
              </a:spcAft>
              <a:buSzPts val="1800"/>
              <a:buChar char="○"/>
            </a:pPr>
            <a:r>
              <a:rPr lang="en" sz="1800"/>
              <a:t>Same voice for both stories created source monitoring errors</a:t>
            </a:r>
            <a:endParaRPr sz="1800"/>
          </a:p>
          <a:p>
            <a:pPr marL="914400" lvl="1" indent="-342900" algn="l" rtl="0">
              <a:spcBef>
                <a:spcPts val="0"/>
              </a:spcBef>
              <a:spcAft>
                <a:spcPts val="0"/>
              </a:spcAft>
              <a:buSzPts val="1800"/>
              <a:buChar char="○"/>
            </a:pPr>
            <a:r>
              <a:rPr lang="en" sz="1800"/>
              <a:t>Changing voice (male to female) did not create as many errors</a:t>
            </a:r>
            <a:endParaRPr sz="1800"/>
          </a:p>
        </p:txBody>
      </p:sp>
      <p:pic>
        <p:nvPicPr>
          <p:cNvPr id="222" name="Google Shape;222;p34"/>
          <p:cNvPicPr preferRelativeResize="0"/>
          <p:nvPr/>
        </p:nvPicPr>
        <p:blipFill>
          <a:blip r:embed="rId3">
            <a:alphaModFix/>
          </a:blip>
          <a:stretch>
            <a:fillRect/>
          </a:stretch>
        </p:blipFill>
        <p:spPr>
          <a:xfrm>
            <a:off x="1802525" y="2630000"/>
            <a:ext cx="5538950" cy="2371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Hyman &amp; coworkers (1995)</a:t>
            </a:r>
            <a:endParaRPr/>
          </a:p>
        </p:txBody>
      </p:sp>
      <p:sp>
        <p:nvSpPr>
          <p:cNvPr id="228" name="Google Shape;228;p35"/>
          <p:cNvSpPr txBox="1">
            <a:spLocks noGrp="1"/>
          </p:cNvSpPr>
          <p:nvPr>
            <p:ph type="body" idx="1"/>
          </p:nvPr>
        </p:nvSpPr>
        <p:spPr>
          <a:xfrm>
            <a:off x="893700" y="1373600"/>
            <a:ext cx="68052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Participants’ parents gave descriptions of childhood experiences</a:t>
            </a:r>
            <a:endParaRPr sz="2400"/>
          </a:p>
          <a:p>
            <a:pPr marL="457200" lvl="0" indent="-381000" algn="l" rtl="0">
              <a:spcBef>
                <a:spcPts val="0"/>
              </a:spcBef>
              <a:spcAft>
                <a:spcPts val="0"/>
              </a:spcAft>
              <a:buSzPts val="2400"/>
              <a:buChar char="▷"/>
            </a:pPr>
            <a:r>
              <a:rPr lang="en" sz="2400"/>
              <a:t>Participant had conversation about experiences with experimenter; experimenter added new events</a:t>
            </a:r>
            <a:endParaRPr sz="2400"/>
          </a:p>
          <a:p>
            <a:pPr marL="457200" lvl="0" indent="-381000" algn="l" rtl="0">
              <a:spcBef>
                <a:spcPts val="0"/>
              </a:spcBef>
              <a:spcAft>
                <a:spcPts val="0"/>
              </a:spcAft>
              <a:buSzPts val="2400"/>
              <a:buChar char="▷"/>
            </a:pPr>
            <a:r>
              <a:rPr lang="en" sz="2400"/>
              <a:t>When discussing it later, participant “remembered” the new events as actually happening</a:t>
            </a:r>
            <a:endParaRPr sz="2400"/>
          </a:p>
          <a:p>
            <a:pPr marL="0" lvl="0" indent="0" algn="l" rtl="0">
              <a:spcBef>
                <a:spcPts val="600"/>
              </a:spcBef>
              <a:spcAft>
                <a:spcPts val="0"/>
              </a:spcAft>
              <a:buNone/>
            </a:pP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893700" y="206000"/>
            <a:ext cx="5607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How Misinformation Impacts Our Society</a:t>
            </a:r>
            <a:endParaRPr sz="3000"/>
          </a:p>
        </p:txBody>
      </p:sp>
      <p:pic>
        <p:nvPicPr>
          <p:cNvPr id="234" name="Google Shape;234;p36"/>
          <p:cNvPicPr preferRelativeResize="0"/>
          <p:nvPr/>
        </p:nvPicPr>
        <p:blipFill>
          <a:blip r:embed="rId3">
            <a:alphaModFix/>
          </a:blip>
          <a:stretch>
            <a:fillRect/>
          </a:stretch>
        </p:blipFill>
        <p:spPr>
          <a:xfrm>
            <a:off x="6561900" y="309950"/>
            <a:ext cx="2027850" cy="4435074"/>
          </a:xfrm>
          <a:prstGeom prst="rect">
            <a:avLst/>
          </a:prstGeom>
          <a:noFill/>
          <a:ln>
            <a:noFill/>
          </a:ln>
        </p:spPr>
      </p:pic>
      <p:pic>
        <p:nvPicPr>
          <p:cNvPr id="235" name="Google Shape;235;p36"/>
          <p:cNvPicPr preferRelativeResize="0"/>
          <p:nvPr/>
        </p:nvPicPr>
        <p:blipFill>
          <a:blip r:embed="rId4">
            <a:alphaModFix/>
          </a:blip>
          <a:stretch>
            <a:fillRect/>
          </a:stretch>
        </p:blipFill>
        <p:spPr>
          <a:xfrm>
            <a:off x="701050" y="1544974"/>
            <a:ext cx="5547350" cy="3328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How Misinformation Impacts Our Society</a:t>
            </a:r>
            <a:endParaRPr sz="3000"/>
          </a:p>
        </p:txBody>
      </p:sp>
      <p:pic>
        <p:nvPicPr>
          <p:cNvPr id="241" name="Google Shape;241;p37"/>
          <p:cNvPicPr preferRelativeResize="0"/>
          <p:nvPr/>
        </p:nvPicPr>
        <p:blipFill>
          <a:blip r:embed="rId3">
            <a:alphaModFix/>
          </a:blip>
          <a:stretch>
            <a:fillRect/>
          </a:stretch>
        </p:blipFill>
        <p:spPr>
          <a:xfrm>
            <a:off x="239400" y="1215788"/>
            <a:ext cx="4813147" cy="3775312"/>
          </a:xfrm>
          <a:prstGeom prst="rect">
            <a:avLst/>
          </a:prstGeom>
          <a:noFill/>
          <a:ln>
            <a:noFill/>
          </a:ln>
        </p:spPr>
      </p:pic>
      <p:pic>
        <p:nvPicPr>
          <p:cNvPr id="242" name="Google Shape;242;p37"/>
          <p:cNvPicPr preferRelativeResize="0"/>
          <p:nvPr/>
        </p:nvPicPr>
        <p:blipFill>
          <a:blip r:embed="rId4">
            <a:alphaModFix/>
          </a:blip>
          <a:stretch>
            <a:fillRect/>
          </a:stretch>
        </p:blipFill>
        <p:spPr>
          <a:xfrm>
            <a:off x="5535275" y="1244485"/>
            <a:ext cx="3301375" cy="3717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Construction of Memories</a:t>
            </a:r>
            <a:endParaRPr/>
          </a:p>
        </p:txBody>
      </p:sp>
      <p:sp>
        <p:nvSpPr>
          <p:cNvPr id="248" name="Google Shape;248;p3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Advantages</a:t>
            </a:r>
            <a:endParaRPr sz="2400"/>
          </a:p>
          <a:p>
            <a:pPr marL="914400" lvl="1" indent="-381000" algn="l" rtl="0">
              <a:spcBef>
                <a:spcPts val="0"/>
              </a:spcBef>
              <a:spcAft>
                <a:spcPts val="0"/>
              </a:spcAft>
              <a:buSzPts val="2400"/>
              <a:buChar char="○"/>
            </a:pPr>
            <a:r>
              <a:rPr lang="en" sz="2400"/>
              <a:t>Allows us to “fill in the blanks”</a:t>
            </a:r>
            <a:endParaRPr/>
          </a:p>
          <a:p>
            <a:pPr marL="914400" lvl="1" indent="-381000" algn="l" rtl="0">
              <a:spcBef>
                <a:spcPts val="0"/>
              </a:spcBef>
              <a:spcAft>
                <a:spcPts val="0"/>
              </a:spcAft>
              <a:buSzPts val="2400"/>
              <a:buChar char="○"/>
            </a:pPr>
            <a:r>
              <a:rPr lang="en" sz="2400"/>
              <a:t>Cognition is creative</a:t>
            </a:r>
            <a:endParaRPr/>
          </a:p>
          <a:p>
            <a:pPr marL="1371600" lvl="2" indent="-381000" algn="l" rtl="0">
              <a:spcBef>
                <a:spcPts val="0"/>
              </a:spcBef>
              <a:spcAft>
                <a:spcPts val="0"/>
              </a:spcAft>
              <a:buSzPts val="2400"/>
              <a:buChar char="■"/>
            </a:pPr>
            <a:r>
              <a:rPr lang="en" sz="2400"/>
              <a:t>Understand language</a:t>
            </a:r>
            <a:endParaRPr/>
          </a:p>
          <a:p>
            <a:pPr marL="1371600" lvl="2" indent="-381000" algn="l" rtl="0">
              <a:spcBef>
                <a:spcPts val="0"/>
              </a:spcBef>
              <a:spcAft>
                <a:spcPts val="0"/>
              </a:spcAft>
              <a:buSzPts val="2400"/>
              <a:buChar char="■"/>
            </a:pPr>
            <a:r>
              <a:rPr lang="en" sz="2400"/>
              <a:t>Solve problems</a:t>
            </a:r>
            <a:endParaRPr/>
          </a:p>
          <a:p>
            <a:pPr marL="1371600" lvl="2" indent="-381000" algn="l" rtl="0">
              <a:spcBef>
                <a:spcPts val="0"/>
              </a:spcBef>
              <a:spcAft>
                <a:spcPts val="0"/>
              </a:spcAft>
              <a:buSzPts val="2400"/>
              <a:buChar char="■"/>
            </a:pPr>
            <a:r>
              <a:rPr lang="en" sz="2400"/>
              <a:t>Make decisions</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Construction of Memories</a:t>
            </a:r>
            <a:endParaRPr/>
          </a:p>
        </p:txBody>
      </p:sp>
      <p:sp>
        <p:nvSpPr>
          <p:cNvPr id="254" name="Google Shape;254;p39"/>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Disadvantages</a:t>
            </a:r>
            <a:endParaRPr sz="2400"/>
          </a:p>
          <a:p>
            <a:pPr marL="914400" lvl="1" indent="-381000" algn="l" rtl="0">
              <a:spcBef>
                <a:spcPts val="0"/>
              </a:spcBef>
              <a:spcAft>
                <a:spcPts val="0"/>
              </a:spcAft>
              <a:buSzPts val="2400"/>
              <a:buChar char="○"/>
            </a:pPr>
            <a:r>
              <a:rPr lang="en" sz="2400"/>
              <a:t>Sometimes we make errors</a:t>
            </a:r>
            <a:endParaRPr sz="2400"/>
          </a:p>
          <a:p>
            <a:pPr marL="914400" lvl="1" indent="-381000" algn="l" rtl="0">
              <a:spcBef>
                <a:spcPts val="0"/>
              </a:spcBef>
              <a:spcAft>
                <a:spcPts val="0"/>
              </a:spcAft>
              <a:buSzPts val="2400"/>
              <a:buChar char="○"/>
            </a:pPr>
            <a:r>
              <a:rPr lang="en" sz="2400"/>
              <a:t>Sometimes we misattribute the source of information</a:t>
            </a:r>
            <a:endParaRPr sz="2400"/>
          </a:p>
          <a:p>
            <a:pPr marL="1371600" lvl="2" indent="-381000" algn="l" rtl="0">
              <a:spcBef>
                <a:spcPts val="0"/>
              </a:spcBef>
              <a:spcAft>
                <a:spcPts val="0"/>
              </a:spcAft>
              <a:buSzPts val="2400"/>
              <a:buChar char="■"/>
            </a:pPr>
            <a:r>
              <a:rPr lang="en" sz="2400"/>
              <a:t>Was it actually presented, or did we infer it?</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 to your warm-up Q...</a:t>
            </a:r>
            <a:endParaRPr/>
          </a:p>
        </p:txBody>
      </p:sp>
      <p:sp>
        <p:nvSpPr>
          <p:cNvPr id="260" name="Google Shape;260;p40"/>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i="1"/>
              <a:t>Write down a time when you found out that a memory you were pretty sure about turned out to be wrong.</a:t>
            </a:r>
            <a:endParaRPr sz="2400" i="1">
              <a:solidFill>
                <a:schemeClr val="dk1"/>
              </a:solidFill>
              <a:latin typeface="Calibri"/>
              <a:ea typeface="Calibri"/>
              <a:cs typeface="Calibri"/>
              <a:sym typeface="Calibri"/>
            </a:endParaRPr>
          </a:p>
          <a:p>
            <a:pPr marL="457200" lvl="0" indent="0" algn="l" rtl="0">
              <a:spcBef>
                <a:spcPts val="600"/>
              </a:spcBef>
              <a:spcAft>
                <a:spcPts val="0"/>
              </a:spcAft>
              <a:buNone/>
            </a:pPr>
            <a:endParaRPr/>
          </a:p>
          <a:p>
            <a:pPr marL="457200" lvl="0" indent="-419100" algn="l" rtl="0">
              <a:spcBef>
                <a:spcPts val="600"/>
              </a:spcBef>
              <a:spcAft>
                <a:spcPts val="0"/>
              </a:spcAft>
              <a:buSzPts val="3000"/>
              <a:buChar char="▷"/>
            </a:pPr>
            <a:r>
              <a:rPr lang="en"/>
              <a:t>Are any of these due to…</a:t>
            </a:r>
            <a:endParaRPr/>
          </a:p>
          <a:p>
            <a:pPr marL="914400" lvl="1" indent="-381000" algn="l" rtl="0">
              <a:spcBef>
                <a:spcPts val="0"/>
              </a:spcBef>
              <a:spcAft>
                <a:spcPts val="0"/>
              </a:spcAft>
              <a:buSzPts val="2400"/>
              <a:buChar char="○"/>
            </a:pPr>
            <a:r>
              <a:rPr lang="en"/>
              <a:t>Use of schemas/scripts?</a:t>
            </a:r>
            <a:endParaRPr/>
          </a:p>
          <a:p>
            <a:pPr marL="914400" lvl="1" indent="-381000" algn="l" rtl="0">
              <a:spcBef>
                <a:spcPts val="0"/>
              </a:spcBef>
              <a:spcAft>
                <a:spcPts val="0"/>
              </a:spcAft>
              <a:buSzPts val="2400"/>
              <a:buChar char="○"/>
            </a:pPr>
            <a:r>
              <a:rPr lang="en"/>
              <a:t>The misinformation effect?</a:t>
            </a:r>
            <a:endParaRPr/>
          </a:p>
          <a:p>
            <a:pPr marL="914400" lvl="1" indent="-381000" algn="l" rtl="0">
              <a:spcBef>
                <a:spcPts val="0"/>
              </a:spcBef>
              <a:spcAft>
                <a:spcPts val="0"/>
              </a:spcAft>
              <a:buSzPts val="2400"/>
              <a:buChar char="○"/>
            </a:pPr>
            <a:r>
              <a:rPr lang="en"/>
              <a:t>Source monitoring errors?</a:t>
            </a:r>
            <a:endParaRPr/>
          </a:p>
          <a:p>
            <a:pPr marL="0" lvl="0" indent="0" algn="l" rtl="0">
              <a:spcBef>
                <a:spcPts val="6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41" descr="I tried to help the Police chase down this thief . I managed to get his face on camera and a few of his belongings to give to the police but when you are in this situation you don't know what the guy has on him . I could have grabbed him, I could have run him down, I could have done so many things but I am not putting my life at risk for this thief . I have never been in this situation before and my biking skills aren't the best . I was on my Ebike so it was easy to catch him up .  &#10;&#10;I wish I could have done more but at east he was caught  and I got a nice response email from the Police .&#10;&#10;EDIT: I have had to block comments as I was getting a lot of 'tough guy' trolls calling me all sorts . I don't mind a different set of opinions but outright name calling will not be tolerated .  I have already explained in the description why i didn't grab the guy but slowing him down enough for the Police to catch up and eventually get him . This is not my day job to go round hunting for thieves . I merely helped out and anyone that thinks I'm a snitch or hates the Police clearly has something to hide .  You know who you are ." title="Helping With a Police Chase .">
            <a:hlinkClick r:id="rId3"/>
          </p:cNvPr>
          <p:cNvPicPr preferRelativeResize="0"/>
          <p:nvPr/>
        </p:nvPicPr>
        <p:blipFill>
          <a:blip r:embed="rId4">
            <a:alphaModFix/>
          </a:blip>
          <a:stretch>
            <a:fillRect/>
          </a:stretch>
        </p:blipFill>
        <p:spPr>
          <a:xfrm>
            <a:off x="1822313" y="440675"/>
            <a:ext cx="5499376" cy="4124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Tomorrow’s Work</a:t>
            </a:r>
            <a:endParaRPr/>
          </a:p>
        </p:txBody>
      </p:sp>
      <p:sp>
        <p:nvSpPr>
          <p:cNvPr id="104" name="Google Shape;104;p1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Review Day - Karl Bates visiting</a:t>
            </a:r>
            <a:endParaRPr sz="2400"/>
          </a:p>
          <a:p>
            <a:pPr marL="457200" lvl="0" indent="-381000" algn="l" rtl="0">
              <a:spcBef>
                <a:spcPts val="0"/>
              </a:spcBef>
              <a:spcAft>
                <a:spcPts val="0"/>
              </a:spcAft>
              <a:buSzPts val="2400"/>
              <a:buChar char="▷"/>
            </a:pPr>
            <a:r>
              <a:rPr lang="en" sz="2400"/>
              <a:t>Grinberg et al. (2019) (more fake news)</a:t>
            </a:r>
            <a:endParaRPr sz="2400"/>
          </a:p>
          <a:p>
            <a:pPr marL="457200" lvl="0" indent="-381000" algn="l" rtl="0">
              <a:spcBef>
                <a:spcPts val="0"/>
              </a:spcBef>
              <a:spcAft>
                <a:spcPts val="0"/>
              </a:spcAft>
              <a:buSzPts val="2400"/>
              <a:buChar char="▷"/>
            </a:pPr>
            <a:r>
              <a:rPr lang="en" sz="2400"/>
              <a:t>Lombrozo (2018) (interview w/ psychologist who studies fake news)</a:t>
            </a:r>
            <a:endParaRPr sz="2400"/>
          </a:p>
          <a:p>
            <a:pPr marL="457200" lvl="0" indent="-381000" algn="l" rtl="0">
              <a:spcBef>
                <a:spcPts val="0"/>
              </a:spcBef>
              <a:spcAft>
                <a:spcPts val="0"/>
              </a:spcAft>
              <a:buSzPts val="2400"/>
              <a:buChar char="▷"/>
            </a:pPr>
            <a:r>
              <a:rPr lang="en" sz="2400"/>
              <a:t>First draft of Duke Research blog post due</a:t>
            </a:r>
            <a:endParaRPr sz="2400"/>
          </a:p>
          <a:p>
            <a:pPr marL="914400" lvl="1" indent="-381000" algn="l" rtl="0">
              <a:spcBef>
                <a:spcPts val="0"/>
              </a:spcBef>
              <a:spcAft>
                <a:spcPts val="0"/>
              </a:spcAft>
              <a:buSzPts val="2400"/>
              <a:buChar char="○"/>
            </a:pPr>
            <a:r>
              <a:rPr lang="en"/>
              <a:t>Got any Qs on editorial or publication process at the blog for Karl?</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Recognition Memory</a:t>
            </a:r>
            <a:endParaRPr/>
          </a:p>
        </p:txBody>
      </p:sp>
      <p:graphicFrame>
        <p:nvGraphicFramePr>
          <p:cNvPr id="271" name="Google Shape;271;p42"/>
          <p:cNvGraphicFramePr/>
          <p:nvPr/>
        </p:nvGraphicFramePr>
        <p:xfrm>
          <a:off x="952500" y="1394550"/>
          <a:ext cx="7239000" cy="1188630"/>
        </p:xfrm>
        <a:graphic>
          <a:graphicData uri="http://schemas.openxmlformats.org/drawingml/2006/table">
            <a:tbl>
              <a:tblPr>
                <a:noFill/>
                <a:tableStyleId>{C6917F39-9462-4C6C-8DA6-D244D5FE0388}</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Response - “old”</a:t>
                      </a:r>
                      <a:endParaRPr/>
                    </a:p>
                  </a:txBody>
                  <a:tcPr marL="91425" marR="91425" marT="91425" marB="91425"/>
                </a:tc>
                <a:tc>
                  <a:txBody>
                    <a:bodyPr/>
                    <a:lstStyle/>
                    <a:p>
                      <a:pPr marL="0" lvl="0" indent="0" algn="l" rtl="0">
                        <a:spcBef>
                          <a:spcPts val="0"/>
                        </a:spcBef>
                        <a:spcAft>
                          <a:spcPts val="0"/>
                        </a:spcAft>
                        <a:buNone/>
                      </a:pPr>
                      <a:r>
                        <a:rPr lang="en"/>
                        <a:t>Response - “new”</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Experiment - “old”</a:t>
                      </a:r>
                      <a:endParaRPr/>
                    </a:p>
                  </a:txBody>
                  <a:tcPr marL="91425" marR="91425" marT="91425" marB="91425"/>
                </a:tc>
                <a:tc>
                  <a:txBody>
                    <a:bodyPr/>
                    <a:lstStyle/>
                    <a:p>
                      <a:pPr marL="0" lvl="0" indent="0" algn="l" rtl="0">
                        <a:spcBef>
                          <a:spcPts val="0"/>
                        </a:spcBef>
                        <a:spcAft>
                          <a:spcPts val="0"/>
                        </a:spcAft>
                        <a:buNone/>
                      </a:pPr>
                      <a:r>
                        <a:rPr lang="en"/>
                        <a:t>Hit rate</a:t>
                      </a:r>
                      <a:endParaRPr/>
                    </a:p>
                  </a:txBody>
                  <a:tcPr marL="91425" marR="91425" marT="91425" marB="91425"/>
                </a:tc>
                <a:tc>
                  <a:txBody>
                    <a:bodyPr/>
                    <a:lstStyle/>
                    <a:p>
                      <a:pPr marL="0" lvl="0" indent="0" algn="l" rtl="0">
                        <a:spcBef>
                          <a:spcPts val="0"/>
                        </a:spcBef>
                        <a:spcAft>
                          <a:spcPts val="0"/>
                        </a:spcAft>
                        <a:buNone/>
                      </a:pPr>
                      <a:r>
                        <a:rPr lang="en"/>
                        <a:t>Miss rate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Experiment - “new”</a:t>
                      </a:r>
                      <a:endParaRPr/>
                    </a:p>
                  </a:txBody>
                  <a:tcPr marL="91425" marR="91425" marT="91425" marB="91425"/>
                </a:tc>
                <a:tc>
                  <a:txBody>
                    <a:bodyPr/>
                    <a:lstStyle/>
                    <a:p>
                      <a:pPr marL="0" lvl="0" indent="0" algn="l" rtl="0">
                        <a:spcBef>
                          <a:spcPts val="0"/>
                        </a:spcBef>
                        <a:spcAft>
                          <a:spcPts val="0"/>
                        </a:spcAft>
                        <a:buNone/>
                      </a:pPr>
                      <a:r>
                        <a:rPr lang="en"/>
                        <a:t>False alarm rate</a:t>
                      </a:r>
                      <a:endParaRPr/>
                    </a:p>
                  </a:txBody>
                  <a:tcPr marL="91425" marR="91425" marT="91425" marB="91425"/>
                </a:tc>
                <a:tc>
                  <a:txBody>
                    <a:bodyPr/>
                    <a:lstStyle/>
                    <a:p>
                      <a:pPr marL="0" lvl="0" indent="0" algn="l" rtl="0">
                        <a:spcBef>
                          <a:spcPts val="0"/>
                        </a:spcBef>
                        <a:spcAft>
                          <a:spcPts val="0"/>
                        </a:spcAft>
                        <a:buNone/>
                      </a:pPr>
                      <a:r>
                        <a:rPr lang="en"/>
                        <a:t>Correct rejection rate</a:t>
                      </a:r>
                      <a:endParaRPr/>
                    </a:p>
                  </a:txBody>
                  <a:tcPr marL="91425" marR="91425" marT="91425" marB="91425"/>
                </a:tc>
                <a:extLst>
                  <a:ext uri="{0D108BD9-81ED-4DB2-BD59-A6C34878D82A}">
                    <a16:rowId xmlns:a16="http://schemas.microsoft.com/office/drawing/2014/main" val="10002"/>
                  </a:ext>
                </a:extLst>
              </a:tr>
            </a:tbl>
          </a:graphicData>
        </a:graphic>
      </p:graphicFrame>
      <p:sp>
        <p:nvSpPr>
          <p:cNvPr id="272" name="Google Shape;272;p42"/>
          <p:cNvSpPr txBox="1">
            <a:spLocks noGrp="1"/>
          </p:cNvSpPr>
          <p:nvPr>
            <p:ph type="body" idx="1"/>
          </p:nvPr>
        </p:nvSpPr>
        <p:spPr>
          <a:xfrm>
            <a:off x="893700" y="2822900"/>
            <a:ext cx="7122300" cy="210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Expt “old” = presented to you earlier in the experiment</a:t>
            </a:r>
            <a:endParaRPr sz="1800"/>
          </a:p>
          <a:p>
            <a:pPr marL="0" lvl="0" indent="0" algn="l" rtl="0">
              <a:spcBef>
                <a:spcPts val="600"/>
              </a:spcBef>
              <a:spcAft>
                <a:spcPts val="0"/>
              </a:spcAft>
              <a:buNone/>
            </a:pPr>
            <a:r>
              <a:rPr lang="en" sz="1800"/>
              <a:t>Expt “new” = not presented to you earlier in the experiment</a:t>
            </a:r>
            <a:endParaRPr sz="1800"/>
          </a:p>
          <a:p>
            <a:pPr marL="0" lvl="0" indent="0" algn="l" rtl="0">
              <a:spcBef>
                <a:spcPts val="600"/>
              </a:spcBef>
              <a:spcAft>
                <a:spcPts val="0"/>
              </a:spcAft>
              <a:buNone/>
            </a:pPr>
            <a:r>
              <a:rPr lang="en" sz="1800"/>
              <a:t>Response “old” = you said you saw it earlier in the experiment</a:t>
            </a:r>
            <a:endParaRPr sz="1800"/>
          </a:p>
          <a:p>
            <a:pPr marL="0" lvl="0" indent="0" algn="l" rtl="0">
              <a:spcBef>
                <a:spcPts val="600"/>
              </a:spcBef>
              <a:spcAft>
                <a:spcPts val="0"/>
              </a:spcAft>
              <a:buNone/>
            </a:pPr>
            <a:r>
              <a:rPr lang="en" sz="1800"/>
              <a:t>Response “new” = you said you did not see it earlier in experiment</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3"/>
          <p:cNvPicPr preferRelativeResize="0"/>
          <p:nvPr/>
        </p:nvPicPr>
        <p:blipFill>
          <a:blip r:embed="rId3">
            <a:alphaModFix/>
          </a:blip>
          <a:stretch>
            <a:fillRect/>
          </a:stretch>
        </p:blipFill>
        <p:spPr>
          <a:xfrm>
            <a:off x="1495425" y="1395413"/>
            <a:ext cx="6153150" cy="2352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4"/>
          <p:cNvPicPr preferRelativeResize="0"/>
          <p:nvPr/>
        </p:nvPicPr>
        <p:blipFill>
          <a:blip r:embed="rId3">
            <a:alphaModFix/>
          </a:blip>
          <a:stretch>
            <a:fillRect/>
          </a:stretch>
        </p:blipFill>
        <p:spPr>
          <a:xfrm>
            <a:off x="1576388" y="1185863"/>
            <a:ext cx="5991225" cy="2771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45"/>
          <p:cNvPicPr preferRelativeResize="0"/>
          <p:nvPr/>
        </p:nvPicPr>
        <p:blipFill>
          <a:blip r:embed="rId3">
            <a:alphaModFix/>
          </a:blip>
          <a:stretch>
            <a:fillRect/>
          </a:stretch>
        </p:blipFill>
        <p:spPr>
          <a:xfrm>
            <a:off x="1528763" y="862013"/>
            <a:ext cx="6086475" cy="3419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6"/>
          <p:cNvPicPr preferRelativeResize="0"/>
          <p:nvPr/>
        </p:nvPicPr>
        <p:blipFill>
          <a:blip r:embed="rId3">
            <a:alphaModFix/>
          </a:blip>
          <a:stretch>
            <a:fillRect/>
          </a:stretch>
        </p:blipFill>
        <p:spPr>
          <a:xfrm>
            <a:off x="1543050" y="1009650"/>
            <a:ext cx="6057900" cy="3124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Takeaways</a:t>
            </a:r>
            <a:endParaRPr/>
          </a:p>
        </p:txBody>
      </p:sp>
      <p:sp>
        <p:nvSpPr>
          <p:cNvPr id="298" name="Google Shape;298;p47"/>
          <p:cNvSpPr txBox="1">
            <a:spLocks noGrp="1"/>
          </p:cNvSpPr>
          <p:nvPr>
            <p:ph type="body" idx="1"/>
          </p:nvPr>
        </p:nvSpPr>
        <p:spPr>
          <a:xfrm>
            <a:off x="893700" y="1373600"/>
            <a:ext cx="73551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Memory is constructive – lots of filling in the blanks, which is efficient but not always accurate</a:t>
            </a:r>
            <a:endParaRPr sz="2400"/>
          </a:p>
          <a:p>
            <a:pPr marL="914400" lvl="1" indent="-381000" algn="l" rtl="0">
              <a:spcBef>
                <a:spcPts val="0"/>
              </a:spcBef>
              <a:spcAft>
                <a:spcPts val="0"/>
              </a:spcAft>
              <a:buSzPts val="2400"/>
              <a:buChar char="○"/>
            </a:pPr>
            <a:r>
              <a:rPr lang="en" sz="2400"/>
              <a:t>Schemas help us fill in the blanks</a:t>
            </a:r>
            <a:endParaRPr/>
          </a:p>
          <a:p>
            <a:pPr marL="914400" lvl="1" indent="-381000" algn="l" rtl="0">
              <a:spcBef>
                <a:spcPts val="0"/>
              </a:spcBef>
              <a:spcAft>
                <a:spcPts val="0"/>
              </a:spcAft>
              <a:buSzPts val="2400"/>
              <a:buChar char="○"/>
            </a:pPr>
            <a:r>
              <a:rPr lang="en" sz="2400"/>
              <a:t>It’s easy to accidentally incorporate incorrect information after the fact</a:t>
            </a:r>
            <a:endParaRPr/>
          </a:p>
          <a:p>
            <a:pPr marL="914400" lvl="1" indent="-381000" algn="l" rtl="0">
              <a:spcBef>
                <a:spcPts val="0"/>
              </a:spcBef>
              <a:spcAft>
                <a:spcPts val="0"/>
              </a:spcAft>
              <a:buSzPts val="2400"/>
              <a:buChar char="○"/>
            </a:pPr>
            <a:r>
              <a:rPr lang="en" sz="2400"/>
              <a:t>It’s not always easy to remember where you learned something (or came up with something)</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8"/>
          <p:cNvSpPr txBox="1">
            <a:spLocks noGrp="1"/>
          </p:cNvSpPr>
          <p:nvPr>
            <p:ph type="title"/>
          </p:nvPr>
        </p:nvSpPr>
        <p:spPr>
          <a:xfrm>
            <a:off x="893700" y="206003"/>
            <a:ext cx="6462600" cy="100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Humans are responsible for the spread of false news online?</a:t>
            </a:r>
            <a:endParaRPr sz="3000"/>
          </a:p>
          <a:p>
            <a:pPr marL="0" lvl="0" indent="0" algn="l" rtl="0">
              <a:spcBef>
                <a:spcPts val="0"/>
              </a:spcBef>
              <a:spcAft>
                <a:spcPts val="0"/>
              </a:spcAft>
              <a:buNone/>
            </a:pPr>
            <a:r>
              <a:rPr lang="en" sz="1800"/>
              <a:t>Vosoughi et al. (2018)</a:t>
            </a:r>
            <a:endParaRPr sz="1800"/>
          </a:p>
        </p:txBody>
      </p:sp>
      <p:pic>
        <p:nvPicPr>
          <p:cNvPr id="304" name="Google Shape;304;p48"/>
          <p:cNvPicPr preferRelativeResize="0"/>
          <p:nvPr/>
        </p:nvPicPr>
        <p:blipFill>
          <a:blip r:embed="rId3">
            <a:alphaModFix/>
          </a:blip>
          <a:stretch>
            <a:fillRect/>
          </a:stretch>
        </p:blipFill>
        <p:spPr>
          <a:xfrm>
            <a:off x="1835163" y="1215788"/>
            <a:ext cx="5473663" cy="37753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Vosoughi et al. (2018)</a:t>
            </a:r>
            <a:endParaRPr/>
          </a:p>
        </p:txBody>
      </p:sp>
      <p:pic>
        <p:nvPicPr>
          <p:cNvPr id="310" name="Google Shape;310;p49"/>
          <p:cNvPicPr preferRelativeResize="0"/>
          <p:nvPr/>
        </p:nvPicPr>
        <p:blipFill>
          <a:blip r:embed="rId3">
            <a:alphaModFix/>
          </a:blip>
          <a:stretch>
            <a:fillRect/>
          </a:stretch>
        </p:blipFill>
        <p:spPr>
          <a:xfrm>
            <a:off x="152400" y="1215788"/>
            <a:ext cx="8839201" cy="3352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Vosoughi et al. (2018)</a:t>
            </a:r>
            <a:endParaRPr/>
          </a:p>
        </p:txBody>
      </p:sp>
      <p:pic>
        <p:nvPicPr>
          <p:cNvPr id="316" name="Google Shape;316;p50"/>
          <p:cNvPicPr preferRelativeResize="0"/>
          <p:nvPr/>
        </p:nvPicPr>
        <p:blipFill>
          <a:blip r:embed="rId3">
            <a:alphaModFix/>
          </a:blip>
          <a:stretch>
            <a:fillRect/>
          </a:stretch>
        </p:blipFill>
        <p:spPr>
          <a:xfrm>
            <a:off x="152400" y="1215788"/>
            <a:ext cx="8839201" cy="328061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Vosoughi et al. (2018)</a:t>
            </a:r>
            <a:endParaRPr/>
          </a:p>
        </p:txBody>
      </p:sp>
      <p:pic>
        <p:nvPicPr>
          <p:cNvPr id="322" name="Google Shape;322;p51"/>
          <p:cNvPicPr preferRelativeResize="0"/>
          <p:nvPr/>
        </p:nvPicPr>
        <p:blipFill>
          <a:blip r:embed="rId3">
            <a:alphaModFix/>
          </a:blip>
          <a:stretch>
            <a:fillRect/>
          </a:stretch>
        </p:blipFill>
        <p:spPr>
          <a:xfrm>
            <a:off x="987575" y="1234038"/>
            <a:ext cx="7168853" cy="37753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Memory Is Constructive</a:t>
            </a:r>
            <a:endParaRPr/>
          </a:p>
        </p:txBody>
      </p:sp>
      <p:sp>
        <p:nvSpPr>
          <p:cNvPr id="110" name="Google Shape;110;p16"/>
          <p:cNvSpPr txBox="1">
            <a:spLocks noGrp="1"/>
          </p:cNvSpPr>
          <p:nvPr>
            <p:ph type="body" idx="1"/>
          </p:nvPr>
        </p:nvSpPr>
        <p:spPr>
          <a:xfrm>
            <a:off x="893700" y="1068800"/>
            <a:ext cx="70539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Memory = What actually happens + person’s knowledge, experiences, and expectations</a:t>
            </a:r>
            <a:endParaRPr sz="2400"/>
          </a:p>
          <a:p>
            <a:pPr marL="457200" lvl="0" indent="-381000" algn="l" rtl="0">
              <a:spcBef>
                <a:spcPts val="600"/>
              </a:spcBef>
              <a:spcAft>
                <a:spcPts val="0"/>
              </a:spcAft>
              <a:buSzPts val="2400"/>
              <a:buChar char="▷"/>
            </a:pPr>
            <a:r>
              <a:rPr lang="en" sz="2400"/>
              <a:t>Highly superior autobiographical memory (and general updating of memories, Shute, 2014)</a:t>
            </a:r>
            <a:endParaRPr sz="2400"/>
          </a:p>
          <a:p>
            <a:pPr marL="457200" lvl="0" indent="-381000" algn="l" rtl="0">
              <a:spcBef>
                <a:spcPts val="0"/>
              </a:spcBef>
              <a:spcAft>
                <a:spcPts val="0"/>
              </a:spcAft>
              <a:buSzPts val="2400"/>
              <a:buChar char="▷"/>
            </a:pPr>
            <a:r>
              <a:rPr lang="en" sz="2400"/>
              <a:t>Propranolol and consolidation</a:t>
            </a:r>
            <a:endParaRPr sz="2400"/>
          </a:p>
          <a:p>
            <a:pPr marL="457200" lvl="0" indent="-381000" algn="l" rtl="0">
              <a:spcBef>
                <a:spcPts val="0"/>
              </a:spcBef>
              <a:spcAft>
                <a:spcPts val="0"/>
              </a:spcAft>
              <a:buSzPts val="2400"/>
              <a:buChar char="▷"/>
            </a:pPr>
            <a:r>
              <a:rPr lang="en" sz="2400"/>
              <a:t>Fictional first memories</a:t>
            </a:r>
            <a:endParaRPr sz="2400"/>
          </a:p>
          <a:p>
            <a:pPr marL="457200" lvl="0" indent="-381000" algn="l" rtl="0">
              <a:spcBef>
                <a:spcPts val="0"/>
              </a:spcBef>
              <a:spcAft>
                <a:spcPts val="0"/>
              </a:spcAft>
              <a:buSzPts val="2400"/>
              <a:buChar char="▷"/>
            </a:pPr>
            <a:r>
              <a:rPr lang="en" sz="2400"/>
              <a:t>Stanley et al. (2017) - counterfactuals</a:t>
            </a:r>
            <a:endParaRPr sz="2400"/>
          </a:p>
          <a:p>
            <a:pPr marL="457200" lvl="0" indent="-381000" algn="l" rtl="0">
              <a:spcBef>
                <a:spcPts val="0"/>
              </a:spcBef>
              <a:spcAft>
                <a:spcPts val="0"/>
              </a:spcAft>
              <a:buSzPts val="2400"/>
              <a:buChar char="▷"/>
            </a:pPr>
            <a:r>
              <a:rPr lang="en" sz="2400"/>
              <a:t>Rubin et al. (2019) - scene construction</a:t>
            </a:r>
            <a:endParaRPr sz="2400"/>
          </a:p>
          <a:p>
            <a:pPr marL="0" lvl="0" indent="0" algn="l" rtl="0">
              <a:spcBef>
                <a:spcPts val="600"/>
              </a:spcBef>
              <a:spcAft>
                <a:spcPts val="0"/>
              </a:spcAft>
              <a:buNone/>
            </a:pPr>
            <a:endParaRPr sz="700"/>
          </a:p>
          <a:p>
            <a:pPr marL="457200" lvl="0" indent="-381000" algn="l" rtl="0">
              <a:spcBef>
                <a:spcPts val="600"/>
              </a:spcBef>
              <a:spcAft>
                <a:spcPts val="0"/>
              </a:spcAft>
              <a:buSzPts val="2400"/>
              <a:buChar char="▷"/>
            </a:pPr>
            <a:r>
              <a:rPr lang="en" sz="2400" i="1"/>
              <a:t>So now what are the implications of this process?</a:t>
            </a:r>
            <a:endParaRPr sz="2400" i="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Fazio et al. (2015)</a:t>
            </a:r>
            <a:endParaRPr/>
          </a:p>
        </p:txBody>
      </p:sp>
      <p:pic>
        <p:nvPicPr>
          <p:cNvPr id="328" name="Google Shape;328;p52"/>
          <p:cNvPicPr preferRelativeResize="0"/>
          <p:nvPr/>
        </p:nvPicPr>
        <p:blipFill>
          <a:blip r:embed="rId3">
            <a:alphaModFix/>
          </a:blip>
          <a:stretch>
            <a:fillRect/>
          </a:stretch>
        </p:blipFill>
        <p:spPr>
          <a:xfrm>
            <a:off x="514350" y="1489363"/>
            <a:ext cx="8115300" cy="3162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Fazio et al. (2015)</a:t>
            </a:r>
            <a:endParaRPr/>
          </a:p>
        </p:txBody>
      </p:sp>
      <p:pic>
        <p:nvPicPr>
          <p:cNvPr id="334" name="Google Shape;334;p53"/>
          <p:cNvPicPr preferRelativeResize="0"/>
          <p:nvPr/>
        </p:nvPicPr>
        <p:blipFill>
          <a:blip r:embed="rId3">
            <a:alphaModFix/>
          </a:blip>
          <a:stretch>
            <a:fillRect/>
          </a:stretch>
        </p:blipFill>
        <p:spPr>
          <a:xfrm>
            <a:off x="310138" y="1234038"/>
            <a:ext cx="8523720" cy="37753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Fazio et al. (2015)</a:t>
            </a:r>
            <a:endParaRPr/>
          </a:p>
        </p:txBody>
      </p:sp>
      <p:pic>
        <p:nvPicPr>
          <p:cNvPr id="340" name="Google Shape;340;p54"/>
          <p:cNvPicPr preferRelativeResize="0"/>
          <p:nvPr/>
        </p:nvPicPr>
        <p:blipFill>
          <a:blip r:embed="rId3">
            <a:alphaModFix/>
          </a:blip>
          <a:stretch>
            <a:fillRect/>
          </a:stretch>
        </p:blipFill>
        <p:spPr>
          <a:xfrm>
            <a:off x="1715100" y="1206688"/>
            <a:ext cx="5713791" cy="377531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Fazio et al. (2015)</a:t>
            </a:r>
            <a:endParaRPr/>
          </a:p>
        </p:txBody>
      </p:sp>
      <p:pic>
        <p:nvPicPr>
          <p:cNvPr id="346" name="Google Shape;346;p55"/>
          <p:cNvPicPr preferRelativeResize="0"/>
          <p:nvPr/>
        </p:nvPicPr>
        <p:blipFill>
          <a:blip r:embed="rId3">
            <a:alphaModFix/>
          </a:blip>
          <a:stretch>
            <a:fillRect/>
          </a:stretch>
        </p:blipFill>
        <p:spPr>
          <a:xfrm>
            <a:off x="995388" y="1151963"/>
            <a:ext cx="7153222" cy="37753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6"/>
          <p:cNvSpPr txBox="1">
            <a:spLocks noGrp="1"/>
          </p:cNvSpPr>
          <p:nvPr>
            <p:ph type="title"/>
          </p:nvPr>
        </p:nvSpPr>
        <p:spPr>
          <a:xfrm>
            <a:off x="893700" y="206000"/>
            <a:ext cx="72138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Follow-up to Pennycook &amp; Rand (2018)</a:t>
            </a:r>
            <a:endParaRPr sz="3000"/>
          </a:p>
        </p:txBody>
      </p:sp>
      <p:sp>
        <p:nvSpPr>
          <p:cNvPr id="352" name="Google Shape;352;p56"/>
          <p:cNvSpPr txBox="1">
            <a:spLocks noGrp="1"/>
          </p:cNvSpPr>
          <p:nvPr>
            <p:ph type="body" idx="1"/>
          </p:nvPr>
        </p:nvSpPr>
        <p:spPr>
          <a:xfrm>
            <a:off x="893700" y="1373600"/>
            <a:ext cx="75147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u="sng">
                <a:solidFill>
                  <a:schemeClr val="hlink"/>
                </a:solidFill>
                <a:hlinkClick r:id="rId3"/>
              </a:rPr>
              <a:t>https://psycnet.apa.org/record/2018-46919-001</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1800"/>
              <a:t>“Here we demonstrate one mechanism that contributes to the believability of fake news: </a:t>
            </a:r>
            <a:r>
              <a:rPr lang="en" sz="1800" b="1"/>
              <a:t>fluency via prior exposure</a:t>
            </a:r>
            <a:r>
              <a:rPr lang="en" sz="1800"/>
              <a:t>. Using actual fake-news headlines presented as they were seen on Facebook, we show that even a single exposure increases subsequent perceptions of accuracy, both within the same session and after a week. Moreover, this “illusory truth effect” for fake-news headlines occurs despite a low level of overall believability and even when the stories are labeled as contested by fact checkers or are inconsistent with the reader’s political ideology.”</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Returning to this Q from yesterday</a:t>
            </a:r>
            <a:endParaRPr sz="3000"/>
          </a:p>
        </p:txBody>
      </p:sp>
      <p:sp>
        <p:nvSpPr>
          <p:cNvPr id="358" name="Google Shape;358;p57"/>
          <p:cNvSpPr txBox="1">
            <a:spLocks noGrp="1"/>
          </p:cNvSpPr>
          <p:nvPr>
            <p:ph type="body" idx="1"/>
          </p:nvPr>
        </p:nvSpPr>
        <p:spPr>
          <a:xfrm>
            <a:off x="893700" y="12211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What would you do or recommend? What kinds of changes should be made?</a:t>
            </a:r>
            <a:endParaRPr sz="2400"/>
          </a:p>
          <a:p>
            <a:pPr marL="914400" lvl="1" indent="-342900" algn="l" rtl="0">
              <a:spcBef>
                <a:spcPts val="0"/>
              </a:spcBef>
              <a:spcAft>
                <a:spcPts val="0"/>
              </a:spcAft>
              <a:buSzPts val="1800"/>
              <a:buChar char="○"/>
            </a:pPr>
            <a:r>
              <a:rPr lang="en" sz="1800"/>
              <a:t>Lazer et al. (2018): making lawsuits possible, government interventions, industry-academia partnerships, &amp; more research on fact-checking; individual-level doesn’t seem like it’ll work as well</a:t>
            </a:r>
            <a:endParaRPr sz="1800"/>
          </a:p>
          <a:p>
            <a:pPr marL="457200" lvl="0" indent="-381000" algn="l" rtl="0">
              <a:spcBef>
                <a:spcPts val="0"/>
              </a:spcBef>
              <a:spcAft>
                <a:spcPts val="0"/>
              </a:spcAft>
              <a:buSzPts val="2400"/>
              <a:buChar char="▷"/>
            </a:pPr>
            <a:r>
              <a:rPr lang="en" sz="2400"/>
              <a:t>What still needs to be done, in terms of understanding more before making recommendations?</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364" name="Google Shape;364;p58"/>
          <p:cNvSpPr txBox="1">
            <a:spLocks noGrp="1"/>
          </p:cNvSpPr>
          <p:nvPr>
            <p:ph type="body" idx="1"/>
          </p:nvPr>
        </p:nvSpPr>
        <p:spPr>
          <a:xfrm>
            <a:off x="893700" y="1373600"/>
            <a:ext cx="69402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AutoNum type="arabicPeriod"/>
            </a:pPr>
            <a:r>
              <a:rPr lang="en" sz="1400" b="1"/>
              <a:t>LO1: Continue to build a supportive classroom culture &amp; discuss science communication</a:t>
            </a:r>
            <a:endParaRPr sz="1400" b="1"/>
          </a:p>
          <a:p>
            <a:pPr marL="914400" lvl="1" indent="-317500" algn="l" rtl="0">
              <a:spcBef>
                <a:spcPts val="0"/>
              </a:spcBef>
              <a:spcAft>
                <a:spcPts val="0"/>
              </a:spcAft>
              <a:buSzPts val="1400"/>
              <a:buChar char="○"/>
            </a:pPr>
            <a:r>
              <a:rPr lang="en" sz="1400"/>
              <a:t>What does the science say about misinformation? How can we combat misinformation in science communication?</a:t>
            </a:r>
            <a:endParaRPr sz="1400"/>
          </a:p>
          <a:p>
            <a:pPr marL="914400" lvl="1" indent="-317500" algn="l" rtl="0">
              <a:spcBef>
                <a:spcPts val="0"/>
              </a:spcBef>
              <a:spcAft>
                <a:spcPts val="0"/>
              </a:spcAft>
              <a:buSzPts val="1400"/>
              <a:buChar char="○"/>
            </a:pPr>
            <a:r>
              <a:rPr lang="en" sz="1400"/>
              <a:t>How did the computer game compare to our other methods of science communication?</a:t>
            </a:r>
            <a:endParaRPr sz="1400"/>
          </a:p>
          <a:p>
            <a:pPr marL="457200" lvl="0" indent="-317500" algn="l" rtl="0">
              <a:spcBef>
                <a:spcPts val="0"/>
              </a:spcBef>
              <a:spcAft>
                <a:spcPts val="0"/>
              </a:spcAft>
              <a:buSzPts val="1400"/>
              <a:buAutoNum type="arabicPeriod"/>
            </a:pPr>
            <a:r>
              <a:rPr lang="en" sz="1400" b="1"/>
              <a:t>LO2: Describe the basic fundamental principles of misinformation research</a:t>
            </a:r>
            <a:endParaRPr sz="1400" b="1"/>
          </a:p>
          <a:p>
            <a:pPr marL="914400" lvl="1" indent="-317500" algn="l" rtl="0">
              <a:spcBef>
                <a:spcPts val="0"/>
              </a:spcBef>
              <a:spcAft>
                <a:spcPts val="0"/>
              </a:spcAft>
              <a:buSzPts val="1400"/>
              <a:buChar char="○"/>
            </a:pPr>
            <a:r>
              <a:rPr lang="en" sz="1400"/>
              <a:t>Discuss the brief section in Chpt 8 of Goldstein textbook: MPI, source misattributions (incl. demo), &amp; wrap-up of false memory discussion</a:t>
            </a:r>
            <a:endParaRPr sz="1400"/>
          </a:p>
          <a:p>
            <a:pPr marL="914400" lvl="1" indent="-317500" algn="l" rtl="0">
              <a:spcBef>
                <a:spcPts val="0"/>
              </a:spcBef>
              <a:spcAft>
                <a:spcPts val="0"/>
              </a:spcAft>
              <a:buSzPts val="1400"/>
              <a:buChar char="○"/>
            </a:pPr>
            <a:r>
              <a:rPr lang="en" sz="1400"/>
              <a:t>Briefly mention </a:t>
            </a:r>
            <a:r>
              <a:rPr lang="en" sz="1400" u="sng">
                <a:solidFill>
                  <a:schemeClr val="hlink"/>
                </a:solidFill>
                <a:hlinkClick r:id="rId3"/>
              </a:rPr>
              <a:t>recent Pew research</a:t>
            </a:r>
            <a:r>
              <a:rPr lang="en" sz="1400"/>
              <a:t> on misinformation</a:t>
            </a:r>
            <a:endParaRPr sz="1400"/>
          </a:p>
          <a:p>
            <a:pPr marL="457200" lvl="0" indent="-317500" algn="l" rtl="0">
              <a:spcBef>
                <a:spcPts val="0"/>
              </a:spcBef>
              <a:spcAft>
                <a:spcPts val="0"/>
              </a:spcAft>
              <a:buSzPts val="1400"/>
              <a:buAutoNum type="arabicPeriod"/>
            </a:pPr>
            <a:r>
              <a:rPr lang="en" sz="1400" b="1"/>
              <a:t>LO3: Summarize and critically analyze academic journal articles</a:t>
            </a:r>
            <a:endParaRPr sz="1400" b="1"/>
          </a:p>
          <a:p>
            <a:pPr marL="914400" lvl="1" indent="-317500" algn="l" rtl="0">
              <a:spcBef>
                <a:spcPts val="0"/>
              </a:spcBef>
              <a:spcAft>
                <a:spcPts val="0"/>
              </a:spcAft>
              <a:buSzPts val="1400"/>
              <a:buChar char="○"/>
            </a:pPr>
            <a:r>
              <a:rPr lang="en" sz="1400"/>
              <a:t>What role does social media play in misinformation research? What would you say to policy makers based on this research?</a:t>
            </a:r>
            <a:endParaRPr sz="1400"/>
          </a:p>
          <a:p>
            <a:pPr marL="0" lvl="0" indent="0" algn="l" rtl="0">
              <a:spcBef>
                <a:spcPts val="600"/>
              </a:spcBef>
              <a:spcAft>
                <a:spcPts val="0"/>
              </a:spcAft>
              <a:buNone/>
            </a:pP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Participation + Minute Paper</a:t>
            </a:r>
            <a:endParaRPr/>
          </a:p>
        </p:txBody>
      </p:sp>
      <p:sp>
        <p:nvSpPr>
          <p:cNvPr id="370" name="Google Shape;370;p59"/>
          <p:cNvSpPr txBox="1">
            <a:spLocks noGrp="1"/>
          </p:cNvSpPr>
          <p:nvPr>
            <p:ph type="body" idx="1"/>
          </p:nvPr>
        </p:nvSpPr>
        <p:spPr>
          <a:xfrm>
            <a:off x="547175" y="1373600"/>
            <a:ext cx="8280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a:solidFill>
                  <a:schemeClr val="hlink"/>
                </a:solidFill>
                <a:hlinkClick r:id="rId3"/>
              </a:rPr>
              <a:t>https://tinyurl.com/PSY102Participation</a:t>
            </a:r>
            <a:endParaRPr/>
          </a:p>
          <a:p>
            <a:pPr marL="0" lvl="0" indent="0" algn="l" rtl="0">
              <a:spcBef>
                <a:spcPts val="600"/>
              </a:spcBef>
              <a:spcAft>
                <a:spcPts val="0"/>
              </a:spcAft>
              <a:buNone/>
            </a:pPr>
            <a:endParaRPr/>
          </a:p>
          <a:p>
            <a:pPr marL="0" lvl="0" indent="0" algn="l" rtl="0">
              <a:spcBef>
                <a:spcPts val="600"/>
              </a:spcBef>
              <a:spcAft>
                <a:spcPts val="0"/>
              </a:spcAft>
              <a:buNone/>
            </a:pPr>
            <a:r>
              <a:rPr lang="en" u="sng">
                <a:solidFill>
                  <a:schemeClr val="hlink"/>
                </a:solidFill>
                <a:hlinkClick r:id="rId4"/>
              </a:rPr>
              <a:t>https://tinyurl.com/PSY102MinutePaperJune12</a:t>
            </a:r>
            <a:endParaRPr/>
          </a:p>
          <a:p>
            <a:pPr marL="0" lvl="0" indent="0" algn="l" rtl="0">
              <a:spcBef>
                <a:spcPts val="600"/>
              </a:spcBef>
              <a:spcAft>
                <a:spcPts val="0"/>
              </a:spcAft>
              <a:buNone/>
            </a:pPr>
            <a:endParaRPr/>
          </a:p>
          <a:p>
            <a:pPr marL="0" lvl="0" indent="0" algn="l" rtl="0">
              <a:spcBef>
                <a:spcPts val="600"/>
              </a:spcBef>
              <a:spcAft>
                <a:spcPts val="0"/>
              </a:spcAft>
              <a:buNone/>
            </a:pPr>
            <a:r>
              <a:rPr lang="en" u="sng">
                <a:solidFill>
                  <a:schemeClr val="hlink"/>
                </a:solidFill>
                <a:hlinkClick r:id="rId5"/>
              </a:rPr>
              <a:t>https://tinyurl.com/PSY102ReviewThurs</a:t>
            </a:r>
            <a:endParaRPr/>
          </a:p>
          <a:p>
            <a:pPr marL="0" lvl="0" indent="0" algn="l" rtl="0">
              <a:spcBef>
                <a:spcPts val="600"/>
              </a:spcBef>
              <a:spcAft>
                <a:spcPts val="0"/>
              </a:spcAft>
              <a:buNone/>
            </a:pPr>
            <a:r>
              <a:rPr lang="en"/>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0"/>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Additional Practice</a:t>
            </a:r>
            <a:endParaRPr/>
          </a:p>
        </p:txBody>
      </p:sp>
      <p:sp>
        <p:nvSpPr>
          <p:cNvPr id="376" name="Google Shape;376;p60"/>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Optional: Test Yourself</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1"/>
          <p:cNvSpPr txBox="1">
            <a:spLocks noGrp="1"/>
          </p:cNvSpPr>
          <p:nvPr>
            <p:ph type="body" idx="1"/>
          </p:nvPr>
        </p:nvSpPr>
        <p:spPr>
          <a:xfrm>
            <a:off x="893700" y="303204"/>
            <a:ext cx="6462600" cy="46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Wei has allergy symptoms. He has gone to his regular doctor and an allergy specialist, but he wasn't given a prescription by either doctor. Instead, he was advised to buy an over-the-counter medicine. While he was in the specialist's waiting area, he read a magazine where he saw three ads for an allergy medicine called SneezeLess. A week later, in a drug store, Wei says to his brother, "My doctor says SneezeLess works great. I'll buy that one." Wei and his doctor never discussed SneezeLess. Wei has fallen victim to which of the following errors?</a:t>
            </a:r>
            <a:endParaRPr sz="1800"/>
          </a:p>
          <a:p>
            <a:pPr marL="457200" lvl="0" indent="-342900" algn="l" rtl="0">
              <a:spcBef>
                <a:spcPts val="600"/>
              </a:spcBef>
              <a:spcAft>
                <a:spcPts val="0"/>
              </a:spcAft>
              <a:buSzPts val="1800"/>
              <a:buAutoNum type="alphaUcPeriod"/>
            </a:pPr>
            <a:r>
              <a:rPr lang="en" sz="1800"/>
              <a:t>MPI</a:t>
            </a:r>
            <a:endParaRPr sz="1800"/>
          </a:p>
          <a:p>
            <a:pPr marL="457200" lvl="0" indent="-342900" algn="l" rtl="0">
              <a:spcBef>
                <a:spcPts val="0"/>
              </a:spcBef>
              <a:spcAft>
                <a:spcPts val="0"/>
              </a:spcAft>
              <a:buSzPts val="1800"/>
              <a:buAutoNum type="alphaUcPeriod"/>
            </a:pPr>
            <a:r>
              <a:rPr lang="en" sz="1800"/>
              <a:t>Recovered memory</a:t>
            </a:r>
            <a:endParaRPr sz="1800"/>
          </a:p>
          <a:p>
            <a:pPr marL="457200" lvl="0" indent="-342900" algn="l" rtl="0">
              <a:spcBef>
                <a:spcPts val="0"/>
              </a:spcBef>
              <a:spcAft>
                <a:spcPts val="0"/>
              </a:spcAft>
              <a:buSzPts val="1800"/>
              <a:buAutoNum type="alphaUcPeriod"/>
            </a:pPr>
            <a:r>
              <a:rPr lang="en" sz="1800"/>
              <a:t>Schema confusion</a:t>
            </a:r>
            <a:endParaRPr sz="1800"/>
          </a:p>
          <a:p>
            <a:pPr marL="457200" lvl="0" indent="-342900" algn="l" rtl="0">
              <a:spcBef>
                <a:spcPts val="0"/>
              </a:spcBef>
              <a:spcAft>
                <a:spcPts val="0"/>
              </a:spcAft>
              <a:buSzPts val="1800"/>
              <a:buAutoNum type="alphaUcPeriod"/>
            </a:pPr>
            <a:r>
              <a:rPr lang="en" sz="1800"/>
              <a:t>Source monitoring</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False Memories</a:t>
            </a:r>
            <a:endParaRPr/>
          </a:p>
        </p:txBody>
      </p:sp>
      <p:sp>
        <p:nvSpPr>
          <p:cNvPr id="116" name="Google Shape;116;p17"/>
          <p:cNvSpPr txBox="1">
            <a:spLocks noGrp="1"/>
          </p:cNvSpPr>
          <p:nvPr>
            <p:ph type="body" idx="1"/>
          </p:nvPr>
        </p:nvSpPr>
        <p:spPr>
          <a:xfrm>
            <a:off x="893700" y="1373600"/>
            <a:ext cx="69018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Use of schemas (yesterday)</a:t>
            </a:r>
            <a:endParaRPr/>
          </a:p>
          <a:p>
            <a:pPr marL="457200" lvl="0" indent="-419100" algn="l" rtl="0">
              <a:spcBef>
                <a:spcPts val="0"/>
              </a:spcBef>
              <a:spcAft>
                <a:spcPts val="0"/>
              </a:spcAft>
              <a:buSzPts val="3000"/>
              <a:buChar char="▷"/>
            </a:pPr>
            <a:r>
              <a:rPr lang="en"/>
              <a:t>Misinformation effect (today)</a:t>
            </a:r>
            <a:endParaRPr/>
          </a:p>
          <a:p>
            <a:pPr marL="457200" lvl="0" indent="-419100" algn="l" rtl="0">
              <a:spcBef>
                <a:spcPts val="0"/>
              </a:spcBef>
              <a:spcAft>
                <a:spcPts val="0"/>
              </a:spcAft>
              <a:buSzPts val="3000"/>
              <a:buChar char="▷"/>
            </a:pPr>
            <a:r>
              <a:rPr lang="en"/>
              <a:t>Source monitoring effect (today)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2"/>
          <p:cNvSpPr txBox="1">
            <a:spLocks noGrp="1"/>
          </p:cNvSpPr>
          <p:nvPr>
            <p:ph type="body" idx="1"/>
          </p:nvPr>
        </p:nvSpPr>
        <p:spPr>
          <a:xfrm>
            <a:off x="893700" y="303204"/>
            <a:ext cx="6462600" cy="46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Jacoby's experiment, in which participants made judgments about whether they had previously seen the names of famous and non-famous people, found that inaccurate memories based on source misattributions occurred after a delay of</a:t>
            </a:r>
            <a:endParaRPr sz="1800"/>
          </a:p>
          <a:p>
            <a:pPr marL="457200" lvl="0" indent="-342900" algn="l" rtl="0">
              <a:spcBef>
                <a:spcPts val="600"/>
              </a:spcBef>
              <a:spcAft>
                <a:spcPts val="0"/>
              </a:spcAft>
              <a:buSzPts val="1800"/>
              <a:buAutoNum type="alphaUcPeriod"/>
            </a:pPr>
            <a:r>
              <a:rPr lang="en" sz="1800"/>
              <a:t>One week</a:t>
            </a:r>
            <a:endParaRPr sz="1800"/>
          </a:p>
          <a:p>
            <a:pPr marL="457200" lvl="0" indent="-342900" algn="l" rtl="0">
              <a:spcBef>
                <a:spcPts val="0"/>
              </a:spcBef>
              <a:spcAft>
                <a:spcPts val="0"/>
              </a:spcAft>
              <a:buSzPts val="1800"/>
              <a:buAutoNum type="alphaUcPeriod"/>
            </a:pPr>
            <a:r>
              <a:rPr lang="en" sz="1800"/>
              <a:t>24 hours</a:t>
            </a:r>
            <a:endParaRPr sz="1800"/>
          </a:p>
          <a:p>
            <a:pPr marL="457200" lvl="0" indent="-342900" algn="l" rtl="0">
              <a:spcBef>
                <a:spcPts val="0"/>
              </a:spcBef>
              <a:spcAft>
                <a:spcPts val="0"/>
              </a:spcAft>
              <a:buSzPts val="1800"/>
              <a:buAutoNum type="alphaUcPeriod"/>
            </a:pPr>
            <a:r>
              <a:rPr lang="en" sz="1800"/>
              <a:t>One hour</a:t>
            </a:r>
            <a:endParaRPr sz="1800"/>
          </a:p>
          <a:p>
            <a:pPr marL="457200" lvl="0" indent="-342900" algn="l" rtl="0">
              <a:spcBef>
                <a:spcPts val="0"/>
              </a:spcBef>
              <a:spcAft>
                <a:spcPts val="0"/>
              </a:spcAft>
              <a:buSzPts val="1800"/>
              <a:buAutoNum type="alphaUcPeriod"/>
            </a:pPr>
            <a:r>
              <a:rPr lang="en" sz="1800"/>
              <a:t>One month</a:t>
            </a: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Follow-up: how does this expt contribute to our understanding of false memories?</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3"/>
          <p:cNvSpPr txBox="1">
            <a:spLocks noGrp="1"/>
          </p:cNvSpPr>
          <p:nvPr>
            <p:ph type="body" idx="1"/>
          </p:nvPr>
        </p:nvSpPr>
        <p:spPr>
          <a:xfrm>
            <a:off x="893700" y="303200"/>
            <a:ext cx="7130100" cy="46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Which of the following is the most accurate statement regarding post-event information and the misinformation effect?</a:t>
            </a:r>
            <a:endParaRPr sz="1800"/>
          </a:p>
          <a:p>
            <a:pPr marL="457200" lvl="0" indent="-342900" algn="l" rtl="0">
              <a:spcBef>
                <a:spcPts val="600"/>
              </a:spcBef>
              <a:spcAft>
                <a:spcPts val="0"/>
              </a:spcAft>
              <a:buSzPts val="1800"/>
              <a:buAutoNum type="alphaUcPeriod"/>
            </a:pPr>
            <a:r>
              <a:rPr lang="en" sz="1800"/>
              <a:t>The misinformation effect does not occur when people are told explicitly that the post-event information may be incorrect</a:t>
            </a:r>
            <a:endParaRPr sz="1800"/>
          </a:p>
          <a:p>
            <a:pPr marL="457200" lvl="0" indent="-342900" algn="l" rtl="0">
              <a:spcBef>
                <a:spcPts val="0"/>
              </a:spcBef>
              <a:spcAft>
                <a:spcPts val="0"/>
              </a:spcAft>
              <a:buSzPts val="1800"/>
              <a:buAutoNum type="alphaUcPeriod"/>
            </a:pPr>
            <a:r>
              <a:rPr lang="en" sz="1800"/>
              <a:t>Even when participants are told that the post-event information is incorrect, the misinformation effect can still occur.</a:t>
            </a:r>
            <a:endParaRPr sz="1800"/>
          </a:p>
          <a:p>
            <a:pPr marL="457200" lvl="0" indent="-342900" algn="l" rtl="0">
              <a:spcBef>
                <a:spcPts val="0"/>
              </a:spcBef>
              <a:spcAft>
                <a:spcPts val="0"/>
              </a:spcAft>
              <a:buSzPts val="1800"/>
              <a:buAutoNum type="alphaUcPeriod"/>
            </a:pPr>
            <a:r>
              <a:rPr lang="en" sz="1800"/>
              <a:t>Misinformation effects are significantly reduced when post-event information is provided, but only if that information is given within just a few minutes of the initial event.</a:t>
            </a:r>
            <a:endParaRPr sz="1800"/>
          </a:p>
          <a:p>
            <a:pPr marL="457200" lvl="0" indent="-342900" algn="l" rtl="0">
              <a:spcBef>
                <a:spcPts val="0"/>
              </a:spcBef>
              <a:spcAft>
                <a:spcPts val="0"/>
              </a:spcAft>
              <a:buSzPts val="1800"/>
              <a:buAutoNum type="alphaUcPeriod"/>
            </a:pPr>
            <a:r>
              <a:rPr lang="en" sz="1800"/>
              <a:t>The provision of accurate post-event information provided a paradoxical (and as of yet unexplained) increase in the misinformation effect</a:t>
            </a:r>
            <a:endParaRPr sz="1800"/>
          </a:p>
          <a:p>
            <a:pPr marL="0" lvl="0" indent="0" algn="l" rtl="0">
              <a:spcBef>
                <a:spcPts val="600"/>
              </a:spcBef>
              <a:spcAft>
                <a:spcPts val="0"/>
              </a:spcAft>
              <a:buNone/>
            </a:pP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4"/>
          <p:cNvSpPr txBox="1">
            <a:spLocks noGrp="1"/>
          </p:cNvSpPr>
          <p:nvPr>
            <p:ph type="body" idx="1"/>
          </p:nvPr>
        </p:nvSpPr>
        <p:spPr>
          <a:xfrm>
            <a:off x="893700" y="303200"/>
            <a:ext cx="7130100" cy="46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The retroactive interference hypothesis states that the misinformation effect occurs because</a:t>
            </a:r>
            <a:endParaRPr sz="1800"/>
          </a:p>
          <a:p>
            <a:pPr marL="457200" lvl="0" indent="-342900" algn="l" rtl="0">
              <a:spcBef>
                <a:spcPts val="600"/>
              </a:spcBef>
              <a:spcAft>
                <a:spcPts val="0"/>
              </a:spcAft>
              <a:buSzPts val="1800"/>
              <a:buAutoNum type="alphaUcPeriod"/>
            </a:pPr>
            <a:r>
              <a:rPr lang="en" sz="1800"/>
              <a:t>MPI obstructs or distorts memories formed during the original experiencing of an event</a:t>
            </a:r>
            <a:endParaRPr sz="1800"/>
          </a:p>
          <a:p>
            <a:pPr marL="457200" lvl="0" indent="-342900" algn="l" rtl="0">
              <a:spcBef>
                <a:spcPts val="0"/>
              </a:spcBef>
              <a:spcAft>
                <a:spcPts val="0"/>
              </a:spcAft>
              <a:buSzPts val="1800"/>
              <a:buAutoNum type="alphaUcPeriod"/>
            </a:pPr>
            <a:r>
              <a:rPr lang="en" sz="1800"/>
              <a:t>MPI cues the rememberer that an error in memory is occurring</a:t>
            </a:r>
            <a:endParaRPr sz="1800"/>
          </a:p>
          <a:p>
            <a:pPr marL="457200" lvl="0" indent="-342900" algn="l" rtl="0">
              <a:spcBef>
                <a:spcPts val="0"/>
              </a:spcBef>
              <a:spcAft>
                <a:spcPts val="0"/>
              </a:spcAft>
              <a:buSzPts val="1800"/>
              <a:buAutoNum type="alphaUcPeriod"/>
            </a:pPr>
            <a:r>
              <a:rPr lang="en" sz="1800"/>
              <a:t>MPI fills in the gaps in the original memory where it lacked detail</a:t>
            </a:r>
            <a:endParaRPr sz="1800"/>
          </a:p>
          <a:p>
            <a:pPr marL="457200" lvl="0" indent="-342900" algn="l" rtl="0">
              <a:spcBef>
                <a:spcPts val="0"/>
              </a:spcBef>
              <a:spcAft>
                <a:spcPts val="0"/>
              </a:spcAft>
              <a:buSzPts val="1800"/>
              <a:buAutoNum type="alphaUcPeriod"/>
            </a:pPr>
            <a:r>
              <a:rPr lang="en" sz="1800"/>
              <a:t>The original memory for an event decays over time, leaving room for MPI to infiltrate the memory later</a:t>
            </a:r>
            <a:endParaRPr sz="1800"/>
          </a:p>
          <a:p>
            <a:pPr marL="0" lvl="0" indent="0" algn="l" rtl="0">
              <a:spcBef>
                <a:spcPts val="600"/>
              </a:spcBef>
              <a:spcAft>
                <a:spcPts val="0"/>
              </a:spcAft>
              <a:buNone/>
            </a:pP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5"/>
          <p:cNvSpPr txBox="1">
            <a:spLocks noGrp="1"/>
          </p:cNvSpPr>
          <p:nvPr>
            <p:ph type="body" idx="1"/>
          </p:nvPr>
        </p:nvSpPr>
        <p:spPr>
          <a:xfrm>
            <a:off x="893700" y="303200"/>
            <a:ext cx="7130100" cy="46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In Lindsay's "misinformation effect" experiment, participants saw a sequence of slides showing a maintenance man stealing money and a computer. This slide presentation included narration by a female speaker who described what was happening in the slides as they were shown. Results showed that the misinformation effect was greatest when MPI presentation was</a:t>
            </a:r>
            <a:endParaRPr sz="1800"/>
          </a:p>
          <a:p>
            <a:pPr marL="457200" lvl="0" indent="-342900" algn="l" rtl="0">
              <a:spcBef>
                <a:spcPts val="600"/>
              </a:spcBef>
              <a:spcAft>
                <a:spcPts val="0"/>
              </a:spcAft>
              <a:buSzPts val="1800"/>
              <a:buAutoNum type="alphaUcPeriod"/>
            </a:pPr>
            <a:r>
              <a:rPr lang="en" sz="1800"/>
              <a:t>Visual</a:t>
            </a:r>
            <a:endParaRPr sz="1800"/>
          </a:p>
          <a:p>
            <a:pPr marL="457200" lvl="0" indent="-342900" algn="l" rtl="0">
              <a:spcBef>
                <a:spcPts val="0"/>
              </a:spcBef>
              <a:spcAft>
                <a:spcPts val="0"/>
              </a:spcAft>
              <a:buSzPts val="1800"/>
              <a:buAutoNum type="alphaUcPeriod"/>
            </a:pPr>
            <a:r>
              <a:rPr lang="en" sz="1800"/>
              <a:t>Auditory, regardless of the gender of the speaker</a:t>
            </a:r>
            <a:endParaRPr sz="1800"/>
          </a:p>
          <a:p>
            <a:pPr marL="457200" lvl="0" indent="-342900" algn="l" rtl="0">
              <a:spcBef>
                <a:spcPts val="0"/>
              </a:spcBef>
              <a:spcAft>
                <a:spcPts val="0"/>
              </a:spcAft>
              <a:buSzPts val="1800"/>
              <a:buAutoNum type="alphaUcPeriod"/>
            </a:pPr>
            <a:r>
              <a:rPr lang="en" sz="1800"/>
              <a:t>Auditory from a female speaker</a:t>
            </a:r>
            <a:endParaRPr sz="1800"/>
          </a:p>
          <a:p>
            <a:pPr marL="457200" lvl="0" indent="-342900" algn="l" rtl="0">
              <a:spcBef>
                <a:spcPts val="0"/>
              </a:spcBef>
              <a:spcAft>
                <a:spcPts val="0"/>
              </a:spcAft>
              <a:buSzPts val="1800"/>
              <a:buAutoNum type="alphaUcPeriod"/>
            </a:pPr>
            <a:r>
              <a:rPr lang="en" sz="1800"/>
              <a:t>Auditory from a male speaker</a:t>
            </a:r>
            <a:endParaRPr sz="1800"/>
          </a:p>
          <a:p>
            <a:pPr marL="0" lvl="0" indent="0" algn="l" rtl="0">
              <a:spcBef>
                <a:spcPts val="600"/>
              </a:spcBef>
              <a:spcAft>
                <a:spcPts val="0"/>
              </a:spcAft>
              <a:buNone/>
            </a:pPr>
            <a:endParaRPr sz="1800"/>
          </a:p>
          <a:p>
            <a:pPr marL="0" lvl="0" indent="0" algn="l" rtl="0">
              <a:spcBef>
                <a:spcPts val="600"/>
              </a:spcBef>
              <a:spcAft>
                <a:spcPts val="0"/>
              </a:spcAft>
              <a:buClr>
                <a:schemeClr val="dk1"/>
              </a:buClr>
              <a:buSzPts val="1100"/>
              <a:buFont typeface="Arial"/>
              <a:buNone/>
            </a:pPr>
            <a:r>
              <a:rPr lang="en" sz="1800"/>
              <a:t>Follow-up: how does this expt contribute to our understanding of false memories?</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MC Answer Key</a:t>
            </a:r>
            <a:endParaRPr/>
          </a:p>
        </p:txBody>
      </p:sp>
      <p:sp>
        <p:nvSpPr>
          <p:cNvPr id="407" name="Google Shape;407;p6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Wei: D</a:t>
            </a:r>
            <a:endParaRPr/>
          </a:p>
          <a:p>
            <a:pPr marL="0" lvl="0" indent="0" algn="l" rtl="0">
              <a:spcBef>
                <a:spcPts val="600"/>
              </a:spcBef>
              <a:spcAft>
                <a:spcPts val="0"/>
              </a:spcAft>
              <a:buNone/>
            </a:pPr>
            <a:r>
              <a:rPr lang="en"/>
              <a:t>Jacoby: B</a:t>
            </a:r>
            <a:endParaRPr/>
          </a:p>
          <a:p>
            <a:pPr marL="0" lvl="0" indent="0" algn="l" rtl="0">
              <a:spcBef>
                <a:spcPts val="600"/>
              </a:spcBef>
              <a:spcAft>
                <a:spcPts val="0"/>
              </a:spcAft>
              <a:buNone/>
            </a:pPr>
            <a:r>
              <a:rPr lang="en"/>
              <a:t>Misinformation: B</a:t>
            </a:r>
            <a:endParaRPr/>
          </a:p>
          <a:p>
            <a:pPr marL="0" lvl="0" indent="0" algn="l" rtl="0">
              <a:spcBef>
                <a:spcPts val="600"/>
              </a:spcBef>
              <a:spcAft>
                <a:spcPts val="0"/>
              </a:spcAft>
              <a:buNone/>
            </a:pPr>
            <a:r>
              <a:rPr lang="en"/>
              <a:t>Retroactive: A</a:t>
            </a:r>
            <a:endParaRPr/>
          </a:p>
          <a:p>
            <a:pPr marL="0" lvl="0" indent="0" algn="l" rtl="0">
              <a:spcBef>
                <a:spcPts val="600"/>
              </a:spcBef>
              <a:spcAft>
                <a:spcPts val="0"/>
              </a:spcAft>
              <a:buNone/>
            </a:pPr>
            <a:r>
              <a:rPr lang="en"/>
              <a:t>Lindsay: 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Misinformation Effect</a:t>
            </a:r>
            <a:endParaRPr/>
          </a:p>
        </p:txBody>
      </p:sp>
      <p:sp>
        <p:nvSpPr>
          <p:cNvPr id="122" name="Google Shape;122;p1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Misleading information presented after a person witnesses an event can change how that person describes the event later</a:t>
            </a:r>
            <a:endParaRPr/>
          </a:p>
          <a:p>
            <a:pPr marL="914400" lvl="1" indent="-381000" algn="l" rtl="0">
              <a:spcBef>
                <a:spcPts val="0"/>
              </a:spcBef>
              <a:spcAft>
                <a:spcPts val="0"/>
              </a:spcAft>
              <a:buSzPts val="2400"/>
              <a:buChar char="○"/>
            </a:pPr>
            <a:r>
              <a:rPr lang="en"/>
              <a:t>Misleading postevent information (MPI)</a:t>
            </a:r>
            <a:endParaRPr/>
          </a:p>
          <a:p>
            <a:pPr marL="914400" lvl="1" indent="-381000" algn="l" rtl="0">
              <a:spcBef>
                <a:spcPts val="0"/>
              </a:spcBef>
              <a:spcAft>
                <a:spcPts val="0"/>
              </a:spcAft>
              <a:buSzPts val="2400"/>
              <a:buChar char="○"/>
            </a:pPr>
            <a:r>
              <a:rPr lang="en"/>
              <a:t>E.g. Loftus et al., 1978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See slide show of accident:</a:t>
            </a:r>
            <a:endParaRPr/>
          </a:p>
        </p:txBody>
      </p:sp>
      <p:pic>
        <p:nvPicPr>
          <p:cNvPr id="128" name="Google Shape;128;p19"/>
          <p:cNvPicPr preferRelativeResize="0"/>
          <p:nvPr/>
        </p:nvPicPr>
        <p:blipFill>
          <a:blip r:embed="rId3">
            <a:alphaModFix/>
          </a:blip>
          <a:stretch>
            <a:fillRect/>
          </a:stretch>
        </p:blipFill>
        <p:spPr>
          <a:xfrm>
            <a:off x="2205038" y="1230538"/>
            <a:ext cx="4733925" cy="313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Consistent</a:t>
            </a:r>
            <a:endParaRPr/>
          </a:p>
          <a:p>
            <a:pPr marL="0" lvl="0" indent="0" algn="l" rtl="0">
              <a:spcBef>
                <a:spcPts val="600"/>
              </a:spcBef>
              <a:spcAft>
                <a:spcPts val="0"/>
              </a:spcAft>
              <a:buNone/>
            </a:pPr>
            <a:endParaRPr/>
          </a:p>
          <a:p>
            <a:pPr marL="0" lvl="0" indent="0" algn="l" rtl="0">
              <a:spcBef>
                <a:spcPts val="600"/>
              </a:spcBef>
              <a:spcAft>
                <a:spcPts val="0"/>
              </a:spcAft>
              <a:buNone/>
            </a:pPr>
            <a:r>
              <a:rPr lang="en"/>
              <a:t>Did another car pass the red Datsun while it was stopped at the stop sign?</a:t>
            </a:r>
            <a:endParaRPr/>
          </a:p>
        </p:txBody>
      </p:sp>
      <p:sp>
        <p:nvSpPr>
          <p:cNvPr id="134" name="Google Shape;134;p20"/>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Misleading</a:t>
            </a:r>
            <a:endParaRPr/>
          </a:p>
          <a:p>
            <a:pPr marL="0" lvl="0" indent="0" algn="l" rtl="0">
              <a:spcBef>
                <a:spcPts val="600"/>
              </a:spcBef>
              <a:spcAft>
                <a:spcPts val="0"/>
              </a:spcAft>
              <a:buNone/>
            </a:pPr>
            <a:endParaRPr/>
          </a:p>
          <a:p>
            <a:pPr marL="0" lvl="0" indent="0" algn="l" rtl="0">
              <a:spcBef>
                <a:spcPts val="600"/>
              </a:spcBef>
              <a:spcAft>
                <a:spcPts val="0"/>
              </a:spcAft>
              <a:buNone/>
            </a:pPr>
            <a:r>
              <a:rPr lang="en"/>
              <a:t>Did another car pass the red Datsun while it was stopped at the yield sign?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2871788" y="204050"/>
            <a:ext cx="3400425" cy="4533900"/>
          </a:xfrm>
          <a:prstGeom prst="rect">
            <a:avLst/>
          </a:prstGeom>
          <a:noFill/>
          <a:ln>
            <a:noFill/>
          </a:ln>
        </p:spPr>
      </p:pic>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2594</Words>
  <Application>Microsoft Office PowerPoint</Application>
  <PresentationFormat>On-screen Show (16:9)</PresentationFormat>
  <Paragraphs>263</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Lato</vt:lpstr>
      <vt:lpstr>Raleway</vt:lpstr>
      <vt:lpstr>Arial</vt:lpstr>
      <vt:lpstr>Calibri</vt:lpstr>
      <vt:lpstr>Antonio template</vt:lpstr>
      <vt:lpstr>PSY102: Introduction to Cognitive Psychology Day 20 (06/12/19): Misinformation</vt:lpstr>
      <vt:lpstr>Today’s Goals + Agenda</vt:lpstr>
      <vt:lpstr>Tomorrow’s Work</vt:lpstr>
      <vt:lpstr>Memory Is Constructive</vt:lpstr>
      <vt:lpstr>False Memories</vt:lpstr>
      <vt:lpstr>Misinformation Effect</vt:lpstr>
      <vt:lpstr>See slide show of accident:</vt:lpstr>
      <vt:lpstr>PowerPoint Presentation</vt:lpstr>
      <vt:lpstr>PowerPoint Presentation</vt:lpstr>
      <vt:lpstr>Misinformation Effect</vt:lpstr>
      <vt:lpstr>Retroactive Interference</vt:lpstr>
      <vt:lpstr>Something sound familiar…?</vt:lpstr>
      <vt:lpstr>PowerPoint Presentation</vt:lpstr>
      <vt:lpstr>PowerPoint Presentation</vt:lpstr>
      <vt:lpstr>MPI via Source Monitoring</vt:lpstr>
      <vt:lpstr>Source Monitoring</vt:lpstr>
      <vt:lpstr>Source Monitoring</vt:lpstr>
      <vt:lpstr>Source Monitoring Errors</vt:lpstr>
      <vt:lpstr>Cryptoamnesia</vt:lpstr>
      <vt:lpstr>Source Monitoring Errors</vt:lpstr>
      <vt:lpstr>Source Monitoring Errors</vt:lpstr>
      <vt:lpstr>Lindsay (1990)</vt:lpstr>
      <vt:lpstr>Hyman &amp; coworkers (1995)</vt:lpstr>
      <vt:lpstr>How Misinformation Impacts Our Society</vt:lpstr>
      <vt:lpstr>How Misinformation Impacts Our Society</vt:lpstr>
      <vt:lpstr>Construction of Memories</vt:lpstr>
      <vt:lpstr>Construction of Memories</vt:lpstr>
      <vt:lpstr>Back to your warm-up Q...</vt:lpstr>
      <vt:lpstr>PowerPoint Presentation</vt:lpstr>
      <vt:lpstr>Recognition Memory</vt:lpstr>
      <vt:lpstr>PowerPoint Presentation</vt:lpstr>
      <vt:lpstr>PowerPoint Presentation</vt:lpstr>
      <vt:lpstr>PowerPoint Presentation</vt:lpstr>
      <vt:lpstr>PowerPoint Presentation</vt:lpstr>
      <vt:lpstr>Takeaways</vt:lpstr>
      <vt:lpstr>Humans are responsible for the spread of false news online? Vosoughi et al. (2018)</vt:lpstr>
      <vt:lpstr>Vosoughi et al. (2018)</vt:lpstr>
      <vt:lpstr>Vosoughi et al. (2018)</vt:lpstr>
      <vt:lpstr>Vosoughi et al. (2018)</vt:lpstr>
      <vt:lpstr>Fazio et al. (2015)</vt:lpstr>
      <vt:lpstr>Fazio et al. (2015)</vt:lpstr>
      <vt:lpstr>Fazio et al. (2015)</vt:lpstr>
      <vt:lpstr>Fazio et al. (2015)</vt:lpstr>
      <vt:lpstr>Follow-up to Pennycook &amp; Rand (2018)</vt:lpstr>
      <vt:lpstr>Returning to this Q from yesterday</vt:lpstr>
      <vt:lpstr>Today’s Goals + Agenda</vt:lpstr>
      <vt:lpstr>Participation + Minute Paper</vt:lpstr>
      <vt:lpstr>Additional Practice</vt:lpstr>
      <vt:lpstr>PowerPoint Presentation</vt:lpstr>
      <vt:lpstr>PowerPoint Presentation</vt:lpstr>
      <vt:lpstr>PowerPoint Presentation</vt:lpstr>
      <vt:lpstr>PowerPoint Presentation</vt:lpstr>
      <vt:lpstr>PowerPoint Presentation</vt:lpstr>
      <vt:lpstr>MC Answer Key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PSY102: Introduction to Cognitive Psychology Day 20 (06/12/19): Misinformation</dc:title>
  <cp:lastModifiedBy>Christina Bejjani</cp:lastModifiedBy>
  <cp:revision>2</cp:revision>
  <cp:lastPrinted>2019-06-12T13:39:55Z</cp:lastPrinted>
  <dcterms:modified xsi:type="dcterms:W3CDTF">2019-06-12T16:39:09Z</dcterms:modified>
</cp:coreProperties>
</file>